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93" r:id="rId5"/>
    <p:sldId id="258" r:id="rId6"/>
    <p:sldId id="291" r:id="rId7"/>
    <p:sldId id="257" r:id="rId8"/>
    <p:sldId id="266" r:id="rId9"/>
    <p:sldId id="262" r:id="rId10"/>
    <p:sldId id="265" r:id="rId11"/>
    <p:sldId id="261" r:id="rId12"/>
    <p:sldId id="273" r:id="rId13"/>
    <p:sldId id="284" r:id="rId14"/>
    <p:sldId id="275" r:id="rId15"/>
    <p:sldId id="285" r:id="rId16"/>
    <p:sldId id="289" r:id="rId17"/>
    <p:sldId id="278" r:id="rId18"/>
    <p:sldId id="281" r:id="rId19"/>
    <p:sldId id="280" r:id="rId20"/>
    <p:sldId id="279" r:id="rId21"/>
    <p:sldId id="283" r:id="rId22"/>
    <p:sldId id="282" r:id="rId23"/>
    <p:sldId id="270" r:id="rId24"/>
    <p:sldId id="287" r:id="rId25"/>
    <p:sldId id="268" r:id="rId26"/>
  </p:sldIdLst>
  <p:sldSz cx="18288000" cy="10287000"/>
  <p:notesSz cx="7102475" cy="9388475"/>
  <p:embeddedFontLst>
    <p:embeddedFont>
      <p:font typeface="Effra 1" panose="020B0604020202020204" charset="0"/>
      <p:regular r:id="rId28"/>
      <p:bold r:id="rId29"/>
      <p:italic r:id="rId30"/>
      <p:boldItalic r:id="rId31"/>
    </p:embeddedFont>
    <p:embeddedFont>
      <p:font typeface="Effra 2"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48" y="-5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B67C76D-FBB7-4ABC-A6EE-AF2DD9A5DFE2}" type="datetimeFigureOut">
              <a:rPr lang="en-US" smtClean="0"/>
              <a:t>4/9/2024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EEC401C-4581-4FB6-8E7C-7AA23FDEEF83}" type="slidenum">
              <a:rPr lang="en-US" smtClean="0"/>
              <a:t>‹#›</a:t>
            </a:fld>
            <a:endParaRPr lang="en-US"/>
          </a:p>
        </p:txBody>
      </p:sp>
    </p:spTree>
    <p:extLst>
      <p:ext uri="{BB962C8B-B14F-4D97-AF65-F5344CB8AC3E}">
        <p14:creationId xmlns:p14="http://schemas.microsoft.com/office/powerpoint/2010/main" val="354846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18"/>
              </a:spcAft>
            </a:pPr>
            <a:r>
              <a:rPr lang="en-US" sz="1900" b="1" kern="0">
                <a:latin typeface="Calibri" panose="020F0502020204030204" pitchFamily="34" charset="0"/>
                <a:ea typeface="Times New Roman" panose="02020603050405020304" pitchFamily="18" charset="0"/>
                <a:cs typeface="Calibri" panose="020F0502020204030204" pitchFamily="34" charset="0"/>
              </a:rPr>
              <a:t>Big Goal Accelerator Projects Deep Dive</a:t>
            </a: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kern="100">
                <a:latin typeface="Calibri" panose="020F0502020204030204" pitchFamily="34" charset="0"/>
                <a:ea typeface="Calibri" panose="020F0502020204030204" pitchFamily="34" charset="0"/>
                <a:cs typeface="Calibri" panose="020F0502020204030204" pitchFamily="34" charset="0"/>
              </a:rPr>
              <a:t>Hello everyone, I’m (NAME AND TITLE) and today I’m excited to share the program workshop, the Big Goal Accelerator Projects Deep Dive!</a:t>
            </a:r>
            <a:endParaRPr lang="en-US" sz="19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EC401C-4581-4FB6-8E7C-7AA23FDEEF83}" type="slidenum">
              <a:rPr lang="en-US" smtClean="0"/>
              <a:t>1</a:t>
            </a:fld>
            <a:endParaRPr lang="en-US"/>
          </a:p>
        </p:txBody>
      </p:sp>
    </p:spTree>
    <p:extLst>
      <p:ext uri="{BB962C8B-B14F-4D97-AF65-F5344CB8AC3E}">
        <p14:creationId xmlns:p14="http://schemas.microsoft.com/office/powerpoint/2010/main" val="1130062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EC401C-4581-4FB6-8E7C-7AA23FDEEF83}" type="slidenum">
              <a:rPr lang="en-US" smtClean="0"/>
              <a:t>10</a:t>
            </a:fld>
            <a:endParaRPr lang="en-US"/>
          </a:p>
        </p:txBody>
      </p:sp>
    </p:spTree>
    <p:extLst>
      <p:ext uri="{BB962C8B-B14F-4D97-AF65-F5344CB8AC3E}">
        <p14:creationId xmlns:p14="http://schemas.microsoft.com/office/powerpoint/2010/main" val="418418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a:latin typeface="Calibri" panose="020F0502020204030204" pitchFamily="34" charset="0"/>
                <a:ea typeface="Calibri" panose="020F0502020204030204" pitchFamily="34" charset="0"/>
                <a:cs typeface="Times New Roman" panose="02020603050405020304" pitchFamily="18" charset="0"/>
              </a:rPr>
              <a:t>To make that project eligible, you would want to make sure it’s a scholarship going directly to the girl (not a donation to a charity of her choice) and make sure you add some consideration of obstacles faced to the application. This could include financial need, or consideration of life circumstances like if she’s living in foster care, to ensure that your club is giving a scholarship to a girl who actually needs it. This project already meets the requirement of being a Soroptimist-led project, so no need to change it up there!</a:t>
            </a:r>
          </a:p>
        </p:txBody>
      </p:sp>
      <p:sp>
        <p:nvSpPr>
          <p:cNvPr id="4" name="Slide Number Placeholder 3"/>
          <p:cNvSpPr>
            <a:spLocks noGrp="1"/>
          </p:cNvSpPr>
          <p:nvPr>
            <p:ph type="sldNum" sz="quarter" idx="5"/>
          </p:nvPr>
        </p:nvSpPr>
        <p:spPr/>
        <p:txBody>
          <a:bodyPr/>
          <a:lstStyle/>
          <a:p>
            <a:fld id="{BEEC401C-4581-4FB6-8E7C-7AA23FDEEF83}" type="slidenum">
              <a:rPr lang="en-US" smtClean="0"/>
              <a:t>11</a:t>
            </a:fld>
            <a:endParaRPr lang="en-US"/>
          </a:p>
        </p:txBody>
      </p:sp>
    </p:spTree>
    <p:extLst>
      <p:ext uri="{BB962C8B-B14F-4D97-AF65-F5344CB8AC3E}">
        <p14:creationId xmlns:p14="http://schemas.microsoft.com/office/powerpoint/2010/main" val="495268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Now let’s look at this example: a club gives a past Live Your Dream Award recipient a new laptop when her old laptop breaks, so that she can continue to get her coursework done. What would the club need to change here to be Big Goal eligible?</a:t>
            </a:r>
          </a:p>
          <a:p>
            <a:pPr>
              <a:lnSpc>
                <a:spcPct val="107000"/>
              </a:lnSpc>
              <a:spcAft>
                <a:spcPts val="824"/>
              </a:spcAft>
            </a:pP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(take audience suggestions)</a:t>
            </a:r>
            <a:endParaRPr lang="en-US" sz="19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EC401C-4581-4FB6-8E7C-7AA23FDEEF83}" type="slidenum">
              <a:rPr lang="en-US" smtClean="0"/>
              <a:t>12</a:t>
            </a:fld>
            <a:endParaRPr lang="en-US"/>
          </a:p>
        </p:txBody>
      </p:sp>
    </p:spTree>
    <p:extLst>
      <p:ext uri="{BB962C8B-B14F-4D97-AF65-F5344CB8AC3E}">
        <p14:creationId xmlns:p14="http://schemas.microsoft.com/office/powerpoint/2010/main" val="278414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a:latin typeface="Calibri" panose="020F0502020204030204" pitchFamily="34" charset="0"/>
                <a:ea typeface="Calibri" panose="020F0502020204030204" pitchFamily="34" charset="0"/>
                <a:cs typeface="Times New Roman" panose="02020603050405020304" pitchFamily="18" charset="0"/>
              </a:rPr>
              <a:t>If the club is giving the laptop to a past Live Your Dream Awardee, they should be reporting that with their Live Your Dream online club report, not as a Big Goal Accelerator Project. Why? Because that woman was already counted towards the Big Goal. We want to reach half a million individual women and girls, so we want to avoid double counting anyone to the best of your ability. If the club provided a low-income woman enrolled in school with a laptop who was NOT a Live Your Dream Awardee, that would be perfectly eligible as a Big Goal Accelerator Project. </a:t>
            </a:r>
          </a:p>
          <a:p>
            <a:endParaRPr lang="en-US"/>
          </a:p>
        </p:txBody>
      </p:sp>
      <p:sp>
        <p:nvSpPr>
          <p:cNvPr id="4" name="Slide Number Placeholder 3"/>
          <p:cNvSpPr>
            <a:spLocks noGrp="1"/>
          </p:cNvSpPr>
          <p:nvPr>
            <p:ph type="sldNum" sz="quarter" idx="5"/>
          </p:nvPr>
        </p:nvSpPr>
        <p:spPr/>
        <p:txBody>
          <a:bodyPr/>
          <a:lstStyle/>
          <a:p>
            <a:fld id="{BEEC401C-4581-4FB6-8E7C-7AA23FDEEF83}" type="slidenum">
              <a:rPr lang="en-US" smtClean="0"/>
              <a:t>13</a:t>
            </a:fld>
            <a:endParaRPr lang="en-US"/>
          </a:p>
        </p:txBody>
      </p:sp>
    </p:spTree>
    <p:extLst>
      <p:ext uri="{BB962C8B-B14F-4D97-AF65-F5344CB8AC3E}">
        <p14:creationId xmlns:p14="http://schemas.microsoft.com/office/powerpoint/2010/main" val="3114035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Let’s look at another project. Let’s say your club has been doing workshops with local businesses about how to spot the signs of human trafficking and has been sharing flyers about it in grocery stores, schools, and other places. What would need to change for this to be eligible?</a:t>
            </a: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(take audience suggestions)</a:t>
            </a:r>
            <a:endParaRPr lang="en-US" sz="1900" kern="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EC401C-4581-4FB6-8E7C-7AA23FDEEF83}" type="slidenum">
              <a:rPr lang="en-US" smtClean="0"/>
              <a:t>14</a:t>
            </a:fld>
            <a:endParaRPr lang="en-US"/>
          </a:p>
        </p:txBody>
      </p:sp>
    </p:spTree>
    <p:extLst>
      <p:ext uri="{BB962C8B-B14F-4D97-AF65-F5344CB8AC3E}">
        <p14:creationId xmlns:p14="http://schemas.microsoft.com/office/powerpoint/2010/main" val="385025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a:latin typeface="Calibri" panose="020F0502020204030204" pitchFamily="34" charset="0"/>
                <a:ea typeface="Calibri" panose="020F0502020204030204" pitchFamily="34" charset="0"/>
                <a:cs typeface="Times New Roman" panose="02020603050405020304" pitchFamily="18" charset="0"/>
              </a:rPr>
              <a:t>This is one of the awareness raising projects that is not eligible, and it doesn’t focus on access to education. But many clubs feel that this is an important issue. Your club could choose to ask one of those businesses to financially sponsor a scholarship for a woman who has experienced trafficking. That would then be a Soroptimist-led project that increases access to education for women who have obstacles to their success. </a:t>
            </a:r>
          </a:p>
          <a:p>
            <a:endParaRPr lang="en-US"/>
          </a:p>
        </p:txBody>
      </p:sp>
      <p:sp>
        <p:nvSpPr>
          <p:cNvPr id="4" name="Slide Number Placeholder 3"/>
          <p:cNvSpPr>
            <a:spLocks noGrp="1"/>
          </p:cNvSpPr>
          <p:nvPr>
            <p:ph type="sldNum" sz="quarter" idx="5"/>
          </p:nvPr>
        </p:nvSpPr>
        <p:spPr/>
        <p:txBody>
          <a:bodyPr/>
          <a:lstStyle/>
          <a:p>
            <a:fld id="{BEEC401C-4581-4FB6-8E7C-7AA23FDEEF83}" type="slidenum">
              <a:rPr lang="en-US" smtClean="0"/>
              <a:t>15</a:t>
            </a:fld>
            <a:endParaRPr lang="en-US"/>
          </a:p>
        </p:txBody>
      </p:sp>
    </p:spTree>
    <p:extLst>
      <p:ext uri="{BB962C8B-B14F-4D97-AF65-F5344CB8AC3E}">
        <p14:creationId xmlns:p14="http://schemas.microsoft.com/office/powerpoint/2010/main" val="233827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Here’s another example: a club hosts a prom dress giveaway for low-income girls attending a local high school. What’s missing here?</a:t>
            </a:r>
          </a:p>
          <a:p>
            <a:pPr>
              <a:lnSpc>
                <a:spcPct val="107000"/>
              </a:lnSpc>
              <a:spcAft>
                <a:spcPts val="824"/>
              </a:spcAft>
            </a:pP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(take audience suggestions)</a:t>
            </a:r>
            <a:endParaRPr lang="en-US" sz="19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EC401C-4581-4FB6-8E7C-7AA23FDEEF83}" type="slidenum">
              <a:rPr lang="en-US" smtClean="0"/>
              <a:t>16</a:t>
            </a:fld>
            <a:endParaRPr lang="en-US"/>
          </a:p>
        </p:txBody>
      </p:sp>
    </p:spTree>
    <p:extLst>
      <p:ext uri="{BB962C8B-B14F-4D97-AF65-F5344CB8AC3E}">
        <p14:creationId xmlns:p14="http://schemas.microsoft.com/office/powerpoint/2010/main" val="131925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a:latin typeface="Calibri" panose="020F0502020204030204" pitchFamily="34" charset="0"/>
                <a:ea typeface="Calibri" panose="020F0502020204030204" pitchFamily="34" charset="0"/>
                <a:cs typeface="Times New Roman" panose="02020603050405020304" pitchFamily="18" charset="0"/>
              </a:rPr>
              <a:t>It’s not focused on access to education, but it is Soroptimist-led and focused on girls with obstacles to their success! Your club could instead provide classes to these girls focused on job or college interview skills and how to dress for these interviews. Your club could even then provide some clothing items to these girls to make sure they can apply what they’ve learned.   </a:t>
            </a:r>
          </a:p>
        </p:txBody>
      </p:sp>
      <p:sp>
        <p:nvSpPr>
          <p:cNvPr id="4" name="Slide Number Placeholder 3"/>
          <p:cNvSpPr>
            <a:spLocks noGrp="1"/>
          </p:cNvSpPr>
          <p:nvPr>
            <p:ph type="sldNum" sz="quarter" idx="5"/>
          </p:nvPr>
        </p:nvSpPr>
        <p:spPr/>
        <p:txBody>
          <a:bodyPr/>
          <a:lstStyle/>
          <a:p>
            <a:fld id="{BEEC401C-4581-4FB6-8E7C-7AA23FDEEF83}" type="slidenum">
              <a:rPr lang="en-US" smtClean="0"/>
              <a:t>17</a:t>
            </a:fld>
            <a:endParaRPr lang="en-US"/>
          </a:p>
        </p:txBody>
      </p:sp>
    </p:spTree>
    <p:extLst>
      <p:ext uri="{BB962C8B-B14F-4D97-AF65-F5344CB8AC3E}">
        <p14:creationId xmlns:p14="http://schemas.microsoft.com/office/powerpoint/2010/main" val="3497266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Here’s another example: a club donates money to a local nonprofit that rehabilitates sick or injured marine life, like sea turtles and seals. What’s missing here?</a:t>
            </a:r>
          </a:p>
          <a:p>
            <a:pPr>
              <a:lnSpc>
                <a:spcPct val="107000"/>
              </a:lnSpc>
              <a:spcAft>
                <a:spcPts val="824"/>
              </a:spcAft>
            </a:pP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(take audience suggestions)</a:t>
            </a:r>
            <a:endParaRPr lang="en-US" sz="19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EC401C-4581-4FB6-8E7C-7AA23FDEEF83}" type="slidenum">
              <a:rPr lang="en-US" smtClean="0"/>
              <a:t>18</a:t>
            </a:fld>
            <a:endParaRPr lang="en-US"/>
          </a:p>
        </p:txBody>
      </p:sp>
    </p:spTree>
    <p:extLst>
      <p:ext uri="{BB962C8B-B14F-4D97-AF65-F5344CB8AC3E}">
        <p14:creationId xmlns:p14="http://schemas.microsoft.com/office/powerpoint/2010/main" val="748683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It’s not focused on women and girls with obstacles, access to education, or Soroptimist-led. This one is so far from the focus of our Big Goal, the club should likely either stop doing the project or reduce their support for it so they can focus more on eligible projects.  </a:t>
            </a: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 </a:t>
            </a: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i="1" kern="100">
                <a:latin typeface="Calibri" panose="020F0502020204030204" pitchFamily="34" charset="0"/>
                <a:ea typeface="Calibri" panose="020F0502020204030204" pitchFamily="34" charset="0"/>
                <a:cs typeface="Times New Roman" panose="02020603050405020304" pitchFamily="18" charset="0"/>
              </a:rPr>
              <a:t>(If time permits and you feel comfortable, take audience suggestions for other projects and have members discuss how to make them eligible if they are not already)</a:t>
            </a:r>
            <a:endParaRPr lang="en-US" sz="19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EC401C-4581-4FB6-8E7C-7AA23FDEEF83}" type="slidenum">
              <a:rPr lang="en-US" smtClean="0"/>
              <a:t>19</a:t>
            </a:fld>
            <a:endParaRPr lang="en-US"/>
          </a:p>
        </p:txBody>
      </p:sp>
    </p:spTree>
    <p:extLst>
      <p:ext uri="{BB962C8B-B14F-4D97-AF65-F5344CB8AC3E}">
        <p14:creationId xmlns:p14="http://schemas.microsoft.com/office/powerpoint/2010/main" val="69787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Calibri" panose="020F0502020204030204" pitchFamily="34" charset="0"/>
              </a:rPr>
              <a:t>Now for starters, what is our Big Goal? </a:t>
            </a:r>
            <a:r>
              <a:rPr lang="en-US" sz="1900" i="1" kern="100">
                <a:latin typeface="Calibri" panose="020F0502020204030204" pitchFamily="34" charset="0"/>
                <a:ea typeface="Calibri" panose="020F0502020204030204" pitchFamily="34" charset="0"/>
                <a:cs typeface="Calibri" panose="020F0502020204030204" pitchFamily="34" charset="0"/>
              </a:rPr>
              <a:t>(ask for someone</a:t>
            </a:r>
            <a:r>
              <a:rPr lang="en-US" sz="1900" i="1" kern="100">
                <a:latin typeface="Calibri" panose="020F0502020204030204" pitchFamily="34" charset="0"/>
                <a:ea typeface="Calibri" panose="020F0502020204030204" pitchFamily="34" charset="0"/>
                <a:cs typeface="Times New Roman" panose="02020603050405020304" pitchFamily="18" charset="0"/>
              </a:rPr>
              <a:t> from the audience to tell you! And affirm/correct/add to their answer as needed)</a:t>
            </a:r>
            <a:endParaRPr lang="en-US" sz="19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Our Big Goal is to invest in the dreams of half a million women and girls through access to education by 2031. It’s important to understand the Big Goal, because that’s what drives our Big Goal Accelerator Projects. </a:t>
            </a:r>
          </a:p>
        </p:txBody>
      </p:sp>
      <p:sp>
        <p:nvSpPr>
          <p:cNvPr id="4" name="Slide Number Placeholder 3"/>
          <p:cNvSpPr>
            <a:spLocks noGrp="1"/>
          </p:cNvSpPr>
          <p:nvPr>
            <p:ph type="sldNum" sz="quarter" idx="5"/>
          </p:nvPr>
        </p:nvSpPr>
        <p:spPr/>
        <p:txBody>
          <a:bodyPr/>
          <a:lstStyle/>
          <a:p>
            <a:fld id="{BEEC401C-4581-4FB6-8E7C-7AA23FDEEF83}" type="slidenum">
              <a:rPr lang="en-US" smtClean="0"/>
              <a:t>2</a:t>
            </a:fld>
            <a:endParaRPr lang="en-US"/>
          </a:p>
        </p:txBody>
      </p:sp>
    </p:spTree>
    <p:extLst>
      <p:ext uri="{BB962C8B-B14F-4D97-AF65-F5344CB8AC3E}">
        <p14:creationId xmlns:p14="http://schemas.microsoft.com/office/powerpoint/2010/main" val="4019520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Now the final step here—you must report your project to SIA to have it counted!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How do we report?</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Clubs must report all of their projects for that club year through the online reporting form by the annual deadline of June 30</a:t>
            </a:r>
            <a:r>
              <a:rPr lang="en-US" sz="1900" kern="100" baseline="30000">
                <a:latin typeface="Calibri" panose="020F0502020204030204" pitchFamily="34" charset="0"/>
                <a:ea typeface="Calibri" panose="020F0502020204030204" pitchFamily="34" charset="0"/>
                <a:cs typeface="Times New Roman" panose="02020603050405020304" pitchFamily="18" charset="0"/>
              </a:rPr>
              <a:t>th</a:t>
            </a:r>
            <a:r>
              <a:rPr lang="en-US" sz="1900" kern="100">
                <a:latin typeface="Calibri" panose="020F0502020204030204" pitchFamily="34" charset="0"/>
                <a:ea typeface="Calibri" panose="020F0502020204030204" pitchFamily="34" charset="0"/>
                <a:cs typeface="Times New Roman" panose="02020603050405020304" pitchFamily="18" charset="0"/>
              </a:rPr>
              <a:t>. SIA staff will review the reports on an ongoing basis for eligibility and be in touch with clubs as needed with questions. </a:t>
            </a:r>
          </a:p>
        </p:txBody>
      </p:sp>
      <p:sp>
        <p:nvSpPr>
          <p:cNvPr id="4" name="Slide Number Placeholder 3"/>
          <p:cNvSpPr>
            <a:spLocks noGrp="1"/>
          </p:cNvSpPr>
          <p:nvPr>
            <p:ph type="sldNum" sz="quarter" idx="5"/>
          </p:nvPr>
        </p:nvSpPr>
        <p:spPr/>
        <p:txBody>
          <a:bodyPr/>
          <a:lstStyle/>
          <a:p>
            <a:fld id="{BEEC401C-4581-4FB6-8E7C-7AA23FDEEF83}" type="slidenum">
              <a:rPr lang="en-US" smtClean="0"/>
              <a:t>20</a:t>
            </a:fld>
            <a:endParaRPr lang="en-US"/>
          </a:p>
        </p:txBody>
      </p:sp>
    </p:spTree>
    <p:extLst>
      <p:ext uri="{BB962C8B-B14F-4D97-AF65-F5344CB8AC3E}">
        <p14:creationId xmlns:p14="http://schemas.microsoft.com/office/powerpoint/2010/main" val="876951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kern="100">
                <a:latin typeface="Calibri" panose="020F0502020204030204" pitchFamily="34" charset="0"/>
                <a:ea typeface="Calibri" panose="020F0502020204030204" pitchFamily="34" charset="0"/>
                <a:cs typeface="Times New Roman" panose="02020603050405020304" pitchFamily="18" charset="0"/>
              </a:rPr>
              <a:t>If you submit a report but do not get an automated email with a copy of your report, email SIA immediately because it’s possible something went wrong, and your report was not received! Make sure you get credit for your hard work. </a:t>
            </a:r>
          </a:p>
        </p:txBody>
      </p:sp>
      <p:sp>
        <p:nvSpPr>
          <p:cNvPr id="4" name="Slide Number Placeholder 3"/>
          <p:cNvSpPr>
            <a:spLocks noGrp="1"/>
          </p:cNvSpPr>
          <p:nvPr>
            <p:ph type="sldNum" sz="quarter" idx="5"/>
          </p:nvPr>
        </p:nvSpPr>
        <p:spPr/>
        <p:txBody>
          <a:bodyPr/>
          <a:lstStyle/>
          <a:p>
            <a:fld id="{BEEC401C-4581-4FB6-8E7C-7AA23FDEEF83}" type="slidenum">
              <a:rPr lang="en-US" smtClean="0"/>
              <a:t>21</a:t>
            </a:fld>
            <a:endParaRPr lang="en-US"/>
          </a:p>
        </p:txBody>
      </p:sp>
    </p:spTree>
    <p:extLst>
      <p:ext uri="{BB962C8B-B14F-4D97-AF65-F5344CB8AC3E}">
        <p14:creationId xmlns:p14="http://schemas.microsoft.com/office/powerpoint/2010/main" val="2963456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kern="100">
                <a:latin typeface="Calibri" panose="020F0502020204030204" pitchFamily="34" charset="0"/>
                <a:ea typeface="Calibri" panose="020F0502020204030204" pitchFamily="34" charset="0"/>
                <a:cs typeface="Times New Roman" panose="02020603050405020304" pitchFamily="18" charset="0"/>
              </a:rPr>
              <a:t>Remember, it’s only by working together that we can reach our Big Goal! This includes reporting all eligible Big Goal Accelerator Projects and seeing if you can change what you’re currently doing to make it eligible.  Change can be hard, but we can handle it—we’re Soroptimists! Thank you. </a:t>
            </a:r>
          </a:p>
        </p:txBody>
      </p:sp>
      <p:sp>
        <p:nvSpPr>
          <p:cNvPr id="4" name="Slide Number Placeholder 3"/>
          <p:cNvSpPr>
            <a:spLocks noGrp="1"/>
          </p:cNvSpPr>
          <p:nvPr>
            <p:ph type="sldNum" sz="quarter" idx="5"/>
          </p:nvPr>
        </p:nvSpPr>
        <p:spPr/>
        <p:txBody>
          <a:bodyPr/>
          <a:lstStyle/>
          <a:p>
            <a:fld id="{BEEC401C-4581-4FB6-8E7C-7AA23FDEEF83}" type="slidenum">
              <a:rPr lang="en-US" smtClean="0"/>
              <a:t>22</a:t>
            </a:fld>
            <a:endParaRPr lang="en-US"/>
          </a:p>
        </p:txBody>
      </p:sp>
    </p:spTree>
    <p:extLst>
      <p:ext uri="{BB962C8B-B14F-4D97-AF65-F5344CB8AC3E}">
        <p14:creationId xmlns:p14="http://schemas.microsoft.com/office/powerpoint/2010/main" val="54357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What do we mean by education? We mean increasing their ability to access FORMAL education. This means training that results in a credential. It can also mean providing something that improves their skills or circumstances such that they are more able to access formal education or economic empowerment.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Some clubs may offer things to the community that are focused on awareness raising, or trainings that are education</a:t>
            </a:r>
            <a:r>
              <a:rPr lang="en-US" sz="1900" b="1" i="1" kern="100">
                <a:latin typeface="Calibri" panose="020F0502020204030204" pitchFamily="34" charset="0"/>
                <a:ea typeface="Calibri" panose="020F0502020204030204" pitchFamily="34" charset="0"/>
                <a:cs typeface="Times New Roman" panose="02020603050405020304" pitchFamily="18" charset="0"/>
              </a:rPr>
              <a:t>al</a:t>
            </a:r>
            <a:r>
              <a:rPr lang="en-US" sz="1900" kern="100">
                <a:latin typeface="Calibri" panose="020F0502020204030204" pitchFamily="34" charset="0"/>
                <a:ea typeface="Calibri" panose="020F0502020204030204" pitchFamily="34" charset="0"/>
                <a:cs typeface="Times New Roman" panose="02020603050405020304" pitchFamily="18" charset="0"/>
              </a:rPr>
              <a:t>, like sharing information about healthy relationships, women’s health, or trafficking. This is not the same thing as access to formal education! It may be helpful, but it is not focused on education or economic empowerment. </a:t>
            </a:r>
          </a:p>
        </p:txBody>
      </p:sp>
      <p:sp>
        <p:nvSpPr>
          <p:cNvPr id="4" name="Slide Number Placeholder 3"/>
          <p:cNvSpPr>
            <a:spLocks noGrp="1"/>
          </p:cNvSpPr>
          <p:nvPr>
            <p:ph type="sldNum" sz="quarter" idx="5"/>
          </p:nvPr>
        </p:nvSpPr>
        <p:spPr/>
        <p:txBody>
          <a:bodyPr/>
          <a:lstStyle/>
          <a:p>
            <a:fld id="{BEEC401C-4581-4FB6-8E7C-7AA23FDEEF83}" type="slidenum">
              <a:rPr lang="en-US" smtClean="0"/>
              <a:t>3</a:t>
            </a:fld>
            <a:endParaRPr lang="en-US"/>
          </a:p>
        </p:txBody>
      </p:sp>
    </p:spTree>
    <p:extLst>
      <p:ext uri="{BB962C8B-B14F-4D97-AF65-F5344CB8AC3E}">
        <p14:creationId xmlns:p14="http://schemas.microsoft.com/office/powerpoint/2010/main" val="426255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To be eligible and contribute to the Big Goal as an Accelerator Project, club work must meet all the following criteria:</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Work only with women and/or girls who are facing obstacles </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Increase or provide access to formal education with the goal to ultimately lead to economic empowerment </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Be a Soroptimist-led project</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NOT be the Dream Programs or the same women and girls reached through the Dream Programs. Remember that we are counting</a:t>
            </a:r>
            <a:r>
              <a:rPr lang="en-US" sz="1900" b="1" i="1" kern="100">
                <a:latin typeface="Calibri" panose="020F0502020204030204" pitchFamily="34" charset="0"/>
                <a:ea typeface="Yu Mincho" panose="02020400000000000000" pitchFamily="18" charset="-128"/>
                <a:cs typeface="Times New Roman" panose="02020603050405020304" pitchFamily="18" charset="0"/>
              </a:rPr>
              <a:t> individual</a:t>
            </a:r>
            <a:r>
              <a:rPr lang="en-US" sz="1900" kern="100">
                <a:latin typeface="Calibri" panose="020F0502020204030204" pitchFamily="34" charset="0"/>
                <a:ea typeface="Yu Mincho" panose="02020400000000000000" pitchFamily="18" charset="-128"/>
                <a:cs typeface="Times New Roman" panose="02020603050405020304" pitchFamily="18" charset="0"/>
              </a:rPr>
              <a:t> women and girls reached for our Big Goal, not service projects conducted. </a:t>
            </a:r>
          </a:p>
          <a:p>
            <a:pPr marL="353358" indent="-353358">
              <a:lnSpc>
                <a:spcPct val="107000"/>
              </a:lnSpc>
              <a:spcAft>
                <a:spcPts val="824"/>
              </a:spcAft>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Be reported to SIA through the official reporting link—you can’t receive credit for your project if no one knows about it! </a:t>
            </a:r>
          </a:p>
        </p:txBody>
      </p:sp>
      <p:sp>
        <p:nvSpPr>
          <p:cNvPr id="4" name="Slide Number Placeholder 3"/>
          <p:cNvSpPr>
            <a:spLocks noGrp="1"/>
          </p:cNvSpPr>
          <p:nvPr>
            <p:ph type="sldNum" sz="quarter" idx="5"/>
          </p:nvPr>
        </p:nvSpPr>
        <p:spPr/>
        <p:txBody>
          <a:bodyPr/>
          <a:lstStyle/>
          <a:p>
            <a:fld id="{BEEC401C-4581-4FB6-8E7C-7AA23FDEEF83}" type="slidenum">
              <a:rPr lang="en-US" smtClean="0"/>
              <a:t>4</a:t>
            </a:fld>
            <a:endParaRPr lang="en-US"/>
          </a:p>
        </p:txBody>
      </p:sp>
    </p:spTree>
    <p:extLst>
      <p:ext uri="{BB962C8B-B14F-4D97-AF65-F5344CB8AC3E}">
        <p14:creationId xmlns:p14="http://schemas.microsoft.com/office/powerpoint/2010/main" val="286221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What kinds of projects are</a:t>
            </a:r>
            <a:r>
              <a:rPr lang="en-US" sz="1900" i="1" kern="100">
                <a:latin typeface="Calibri" panose="020F0502020204030204" pitchFamily="34" charset="0"/>
                <a:ea typeface="Calibri" panose="020F0502020204030204" pitchFamily="34" charset="0"/>
                <a:cs typeface="Times New Roman" panose="02020603050405020304" pitchFamily="18" charset="0"/>
              </a:rPr>
              <a:t> not</a:t>
            </a:r>
            <a:r>
              <a:rPr lang="en-US" sz="1900" kern="100">
                <a:latin typeface="Calibri" panose="020F0502020204030204" pitchFamily="34" charset="0"/>
                <a:ea typeface="Calibri" panose="020F0502020204030204" pitchFamily="34" charset="0"/>
                <a:cs typeface="Times New Roman" panose="02020603050405020304" pitchFamily="18" charset="0"/>
              </a:rPr>
              <a:t> eligible? </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Projects that focus on raising awareness about any topic</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Beautification or refurbishment of a space</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General social empowerment</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Projects that serve anyone other than women and/or girls facing obstacles </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Donations to another organization</a:t>
            </a:r>
          </a:p>
          <a:p>
            <a:pPr marL="353358" indent="-353358">
              <a:lnSpc>
                <a:spcPct val="107000"/>
              </a:lnSpc>
              <a:spcAft>
                <a:spcPts val="824"/>
              </a:spcAft>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Any projects that are not Soroptimist-led</a:t>
            </a:r>
          </a:p>
        </p:txBody>
      </p:sp>
      <p:sp>
        <p:nvSpPr>
          <p:cNvPr id="4" name="Slide Number Placeholder 3"/>
          <p:cNvSpPr>
            <a:spLocks noGrp="1"/>
          </p:cNvSpPr>
          <p:nvPr>
            <p:ph type="sldNum" sz="quarter" idx="5"/>
          </p:nvPr>
        </p:nvSpPr>
        <p:spPr/>
        <p:txBody>
          <a:bodyPr/>
          <a:lstStyle/>
          <a:p>
            <a:fld id="{BEEC401C-4581-4FB6-8E7C-7AA23FDEEF83}" type="slidenum">
              <a:rPr lang="en-US" smtClean="0"/>
              <a:t>5</a:t>
            </a:fld>
            <a:endParaRPr lang="en-US"/>
          </a:p>
        </p:txBody>
      </p:sp>
    </p:spTree>
    <p:extLst>
      <p:ext uri="{BB962C8B-B14F-4D97-AF65-F5344CB8AC3E}">
        <p14:creationId xmlns:p14="http://schemas.microsoft.com/office/powerpoint/2010/main" val="137224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What do we mean by “obstacles?”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These are some examples of the obstacles that can make accessing education more difficult for a woman or girl, in addition to her gender: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Poverty</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Violence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Racism</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Teen pregnancy and parenting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Being a foster care youth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Trafficking</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Single parenting</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Substance use disorder</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And others. If you’re not sure if something is an obstacle, reach out to SIA to discuss. </a:t>
            </a:r>
          </a:p>
        </p:txBody>
      </p:sp>
      <p:sp>
        <p:nvSpPr>
          <p:cNvPr id="4" name="Slide Number Placeholder 3"/>
          <p:cNvSpPr>
            <a:spLocks noGrp="1"/>
          </p:cNvSpPr>
          <p:nvPr>
            <p:ph type="sldNum" sz="quarter" idx="5"/>
          </p:nvPr>
        </p:nvSpPr>
        <p:spPr/>
        <p:txBody>
          <a:bodyPr/>
          <a:lstStyle/>
          <a:p>
            <a:fld id="{BEEC401C-4581-4FB6-8E7C-7AA23FDEEF83}" type="slidenum">
              <a:rPr lang="en-US" smtClean="0"/>
              <a:t>6</a:t>
            </a:fld>
            <a:endParaRPr lang="en-US"/>
          </a:p>
        </p:txBody>
      </p:sp>
    </p:spTree>
    <p:extLst>
      <p:ext uri="{BB962C8B-B14F-4D97-AF65-F5344CB8AC3E}">
        <p14:creationId xmlns:p14="http://schemas.microsoft.com/office/powerpoint/2010/main" val="4172647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What are the project categories that are eligible?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Scholarships or education awards </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Providing necessary items for education like computers, internet, transportation; paying fees for college-preparation exams, college applications, entrance exams, or professional licensure</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	Classes that are focused on job training, skills training, applying for financial aid/college, computer training, career mentorship </a:t>
            </a:r>
          </a:p>
        </p:txBody>
      </p:sp>
      <p:sp>
        <p:nvSpPr>
          <p:cNvPr id="4" name="Slide Number Placeholder 3"/>
          <p:cNvSpPr>
            <a:spLocks noGrp="1"/>
          </p:cNvSpPr>
          <p:nvPr>
            <p:ph type="sldNum" sz="quarter" idx="5"/>
          </p:nvPr>
        </p:nvSpPr>
        <p:spPr/>
        <p:txBody>
          <a:bodyPr/>
          <a:lstStyle/>
          <a:p>
            <a:fld id="{BEEC401C-4581-4FB6-8E7C-7AA23FDEEF83}" type="slidenum">
              <a:rPr lang="en-US" smtClean="0"/>
              <a:t>7</a:t>
            </a:fld>
            <a:endParaRPr lang="en-US"/>
          </a:p>
        </p:txBody>
      </p:sp>
    </p:spTree>
    <p:extLst>
      <p:ext uri="{BB962C8B-B14F-4D97-AF65-F5344CB8AC3E}">
        <p14:creationId xmlns:p14="http://schemas.microsoft.com/office/powerpoint/2010/main" val="205907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Do clubs HAVE to do a Big Goal Accelerator Project?</a:t>
            </a:r>
          </a:p>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No, they do not. If your club is having a hard time because of membership or fundraising difficulties or you are just at maximum capacity doing the Dream Programs, we do not want you to burn out! But, if your club has projects that are already eligible, or projects that can easily be changed so that they are eligible, or you’re ready to start a new project, we certainly want you to do that so we can reach our Big Goal! </a:t>
            </a:r>
          </a:p>
        </p:txBody>
      </p:sp>
      <p:sp>
        <p:nvSpPr>
          <p:cNvPr id="4" name="Slide Number Placeholder 3"/>
          <p:cNvSpPr>
            <a:spLocks noGrp="1"/>
          </p:cNvSpPr>
          <p:nvPr>
            <p:ph type="sldNum" sz="quarter" idx="5"/>
          </p:nvPr>
        </p:nvSpPr>
        <p:spPr/>
        <p:txBody>
          <a:bodyPr/>
          <a:lstStyle/>
          <a:p>
            <a:fld id="{BEEC401C-4581-4FB6-8E7C-7AA23FDEEF83}" type="slidenum">
              <a:rPr lang="en-US" smtClean="0"/>
              <a:t>8</a:t>
            </a:fld>
            <a:endParaRPr lang="en-US"/>
          </a:p>
        </p:txBody>
      </p:sp>
    </p:spTree>
    <p:extLst>
      <p:ext uri="{BB962C8B-B14F-4D97-AF65-F5344CB8AC3E}">
        <p14:creationId xmlns:p14="http://schemas.microsoft.com/office/powerpoint/2010/main" val="554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kern="100">
                <a:latin typeface="Calibri" panose="020F0502020204030204" pitchFamily="34" charset="0"/>
                <a:ea typeface="Calibri" panose="020F0502020204030204" pitchFamily="34" charset="0"/>
                <a:cs typeface="Times New Roman" panose="02020603050405020304" pitchFamily="18" charset="0"/>
              </a:rPr>
              <a:t>To summarize, to be eligible a project must have the following components in place:</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Must be the </a:t>
            </a:r>
            <a:r>
              <a:rPr lang="en-US" sz="1900" b="1" kern="100">
                <a:latin typeface="Calibri" panose="020F0502020204030204" pitchFamily="34" charset="0"/>
                <a:ea typeface="Yu Mincho" panose="02020400000000000000" pitchFamily="18" charset="-128"/>
                <a:cs typeface="Times New Roman" panose="02020603050405020304" pitchFamily="18" charset="0"/>
              </a:rPr>
              <a:t>right population </a:t>
            </a:r>
            <a:r>
              <a:rPr lang="en-US" sz="1900" kern="100">
                <a:latin typeface="Calibri" panose="020F0502020204030204" pitchFamily="34" charset="0"/>
                <a:ea typeface="Yu Mincho" panose="02020400000000000000" pitchFamily="18" charset="-128"/>
                <a:cs typeface="Times New Roman" panose="02020603050405020304" pitchFamily="18" charset="0"/>
              </a:rPr>
              <a:t>(women and girls facing obstacles who are NOT already served by the Dream Programs)</a:t>
            </a:r>
          </a:p>
          <a:p>
            <a:pPr marL="353358" indent="-353358">
              <a:lnSpc>
                <a:spcPct val="107000"/>
              </a:lnSpc>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Must be the </a:t>
            </a:r>
            <a:r>
              <a:rPr lang="en-US" sz="1900" b="1" kern="100">
                <a:latin typeface="Calibri" panose="020F0502020204030204" pitchFamily="34" charset="0"/>
                <a:ea typeface="Yu Mincho" panose="02020400000000000000" pitchFamily="18" charset="-128"/>
                <a:cs typeface="Times New Roman" panose="02020603050405020304" pitchFamily="18" charset="0"/>
              </a:rPr>
              <a:t>right focus</a:t>
            </a:r>
            <a:r>
              <a:rPr lang="en-US" sz="1900" kern="100">
                <a:latin typeface="Calibri" panose="020F0502020204030204" pitchFamily="34" charset="0"/>
                <a:ea typeface="Yu Mincho" panose="02020400000000000000" pitchFamily="18" charset="-128"/>
                <a:cs typeface="Times New Roman" panose="02020603050405020304" pitchFamily="18" charset="0"/>
              </a:rPr>
              <a:t> (increasing access to formal education)</a:t>
            </a:r>
          </a:p>
          <a:p>
            <a:pPr marL="353358" indent="-353358">
              <a:lnSpc>
                <a:spcPct val="107000"/>
              </a:lnSpc>
              <a:spcAft>
                <a:spcPts val="824"/>
              </a:spcAft>
              <a:buFont typeface="Symbol" panose="05050102010706020507" pitchFamily="18" charset="2"/>
              <a:buChar char=""/>
            </a:pPr>
            <a:r>
              <a:rPr lang="en-US" sz="1900" kern="100">
                <a:latin typeface="Calibri" panose="020F0502020204030204" pitchFamily="34" charset="0"/>
                <a:ea typeface="Yu Mincho" panose="02020400000000000000" pitchFamily="18" charset="-128"/>
                <a:cs typeface="Times New Roman" panose="02020603050405020304" pitchFamily="18" charset="0"/>
              </a:rPr>
              <a:t>Must be completed by the </a:t>
            </a:r>
            <a:r>
              <a:rPr lang="en-US" sz="1900" b="1" kern="100">
                <a:latin typeface="Calibri" panose="020F0502020204030204" pitchFamily="34" charset="0"/>
                <a:ea typeface="Yu Mincho" panose="02020400000000000000" pitchFamily="18" charset="-128"/>
                <a:cs typeface="Times New Roman" panose="02020603050405020304" pitchFamily="18" charset="0"/>
              </a:rPr>
              <a:t>right people</a:t>
            </a:r>
            <a:r>
              <a:rPr lang="en-US" sz="1900" kern="100">
                <a:latin typeface="Calibri" panose="020F0502020204030204" pitchFamily="34" charset="0"/>
                <a:ea typeface="Yu Mincho" panose="02020400000000000000" pitchFamily="18" charset="-128"/>
                <a:cs typeface="Times New Roman" panose="02020603050405020304" pitchFamily="18" charset="0"/>
              </a:rPr>
              <a:t> (Soroptimist-driven, hands-on projects)</a:t>
            </a:r>
          </a:p>
        </p:txBody>
      </p:sp>
      <p:sp>
        <p:nvSpPr>
          <p:cNvPr id="4" name="Slide Number Placeholder 3"/>
          <p:cNvSpPr>
            <a:spLocks noGrp="1"/>
          </p:cNvSpPr>
          <p:nvPr>
            <p:ph type="sldNum" sz="quarter" idx="5"/>
          </p:nvPr>
        </p:nvSpPr>
        <p:spPr/>
        <p:txBody>
          <a:bodyPr/>
          <a:lstStyle/>
          <a:p>
            <a:fld id="{BEEC401C-4581-4FB6-8E7C-7AA23FDEEF83}" type="slidenum">
              <a:rPr lang="en-US" smtClean="0"/>
              <a:t>9</a:t>
            </a:fld>
            <a:endParaRPr lang="en-US"/>
          </a:p>
        </p:txBody>
      </p:sp>
    </p:spTree>
    <p:extLst>
      <p:ext uri="{BB962C8B-B14F-4D97-AF65-F5344CB8AC3E}">
        <p14:creationId xmlns:p14="http://schemas.microsoft.com/office/powerpoint/2010/main" val="1879609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soroptimist.org/for-clubs-and-members/federation-information/recognition-and-branding-tools/brand-visual-guide.html" TargetMode="External"/><Relationship Id="rId5" Type="http://schemas.openxmlformats.org/officeDocument/2006/relationships/image" Target="../media/image6.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soroptimist.org/for-clubs-and-members/federation-information/recognition-and-branding-tools/brand-visual-guide.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10.png"/><Relationship Id="rId7" Type="http://schemas.openxmlformats.org/officeDocument/2006/relationships/image" Target="../media/image32.png"/><Relationship Id="rId12" Type="http://schemas.openxmlformats.org/officeDocument/2006/relationships/image" Target="../media/image13.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9.pn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7.png"/><Relationship Id="rId7" Type="http://schemas.openxmlformats.org/officeDocument/2006/relationships/image" Target="../media/image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sv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8574"/>
        </a:solidFill>
        <a:effectLst/>
      </p:bgPr>
    </p:bg>
    <p:spTree>
      <p:nvGrpSpPr>
        <p:cNvPr id="1" name=""/>
        <p:cNvGrpSpPr/>
        <p:nvPr/>
      </p:nvGrpSpPr>
      <p:grpSpPr>
        <a:xfrm>
          <a:off x="0" y="0"/>
          <a:ext cx="0" cy="0"/>
          <a:chOff x="0" y="0"/>
          <a:chExt cx="0" cy="0"/>
        </a:xfrm>
      </p:grpSpPr>
      <p:grpSp>
        <p:nvGrpSpPr>
          <p:cNvPr id="2" name="Group 2"/>
          <p:cNvGrpSpPr/>
          <p:nvPr/>
        </p:nvGrpSpPr>
        <p:grpSpPr>
          <a:xfrm>
            <a:off x="0" y="-16686"/>
            <a:ext cx="18288000" cy="3445686"/>
            <a:chOff x="0" y="0"/>
            <a:chExt cx="4816593" cy="907506"/>
          </a:xfrm>
        </p:grpSpPr>
        <p:sp>
          <p:nvSpPr>
            <p:cNvPr id="3" name="Freeform 3"/>
            <p:cNvSpPr/>
            <p:nvPr/>
          </p:nvSpPr>
          <p:spPr>
            <a:xfrm>
              <a:off x="0" y="0"/>
              <a:ext cx="4816592" cy="907506"/>
            </a:xfrm>
            <a:custGeom>
              <a:avLst/>
              <a:gdLst/>
              <a:ahLst/>
              <a:cxnLst/>
              <a:rect l="l" t="t" r="r" b="b"/>
              <a:pathLst>
                <a:path w="4816592" h="907506">
                  <a:moveTo>
                    <a:pt x="0" y="0"/>
                  </a:moveTo>
                  <a:lnTo>
                    <a:pt x="4816592" y="0"/>
                  </a:lnTo>
                  <a:lnTo>
                    <a:pt x="4816592" y="907506"/>
                  </a:lnTo>
                  <a:lnTo>
                    <a:pt x="0" y="907506"/>
                  </a:lnTo>
                  <a:close/>
                </a:path>
              </a:pathLst>
            </a:custGeom>
            <a:solidFill>
              <a:srgbClr val="293374"/>
            </a:solidFill>
          </p:spPr>
          <p:txBody>
            <a:bodyPr/>
            <a:lstStyle/>
            <a:p>
              <a:endParaRPr lang="en-US"/>
            </a:p>
          </p:txBody>
        </p:sp>
        <p:sp>
          <p:nvSpPr>
            <p:cNvPr id="4" name="TextBox 4"/>
            <p:cNvSpPr txBox="1"/>
            <p:nvPr/>
          </p:nvSpPr>
          <p:spPr>
            <a:xfrm>
              <a:off x="0" y="-47625"/>
              <a:ext cx="4816593" cy="955131"/>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05190" y="1409077"/>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F5EFEB"/>
            </a:solidFill>
          </p:spPr>
          <p:txBody>
            <a:bodyPr/>
            <a:lstStyle/>
            <a:p>
              <a:endParaRPr lang="en-US" dirty="0"/>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219200" y="8160712"/>
            <a:ext cx="1059983" cy="468320"/>
          </a:xfrm>
          <a:custGeom>
            <a:avLst/>
            <a:gdLst/>
            <a:ahLst/>
            <a:cxnLst/>
            <a:rect l="l" t="t" r="r" b="b"/>
            <a:pathLst>
              <a:path w="1059983" h="468320">
                <a:moveTo>
                  <a:pt x="0" y="0"/>
                </a:moveTo>
                <a:lnTo>
                  <a:pt x="1059983" y="0"/>
                </a:lnTo>
                <a:lnTo>
                  <a:pt x="1059983" y="468319"/>
                </a:lnTo>
                <a:lnTo>
                  <a:pt x="0" y="468319"/>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2" name="Freeform 12"/>
          <p:cNvSpPr/>
          <p:nvPr/>
        </p:nvSpPr>
        <p:spPr>
          <a:xfrm>
            <a:off x="15054791" y="404740"/>
            <a:ext cx="2204509" cy="1761937"/>
          </a:xfrm>
          <a:custGeom>
            <a:avLst/>
            <a:gdLst/>
            <a:ahLst/>
            <a:cxnLst/>
            <a:rect l="l" t="t" r="r" b="b"/>
            <a:pathLst>
              <a:path w="2204509" h="1761937">
                <a:moveTo>
                  <a:pt x="0" y="0"/>
                </a:moveTo>
                <a:lnTo>
                  <a:pt x="2204509" y="0"/>
                </a:lnTo>
                <a:lnTo>
                  <a:pt x="2204509" y="1761937"/>
                </a:lnTo>
                <a:lnTo>
                  <a:pt x="0" y="1761937"/>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1168709" y="3349211"/>
            <a:ext cx="9553466" cy="4163447"/>
          </a:xfrm>
          <a:prstGeom prst="rect">
            <a:avLst/>
          </a:prstGeom>
        </p:spPr>
        <p:txBody>
          <a:bodyPr lIns="0" tIns="0" rIns="0" bIns="0" rtlCol="0" anchor="t">
            <a:spAutoFit/>
          </a:bodyPr>
          <a:lstStyle/>
          <a:p>
            <a:pPr marL="0" lvl="0" indent="0" algn="l">
              <a:lnSpc>
                <a:spcPts val="11149"/>
              </a:lnSpc>
            </a:pPr>
            <a:r>
              <a:rPr lang="en-US" sz="8000">
                <a:solidFill>
                  <a:srgbClr val="253572"/>
                </a:solidFill>
                <a:latin typeface="Effra 1"/>
              </a:rPr>
              <a:t>Big Goal </a:t>
            </a:r>
          </a:p>
          <a:p>
            <a:pPr marL="0" lvl="0" indent="0" algn="l">
              <a:lnSpc>
                <a:spcPts val="11149"/>
              </a:lnSpc>
            </a:pPr>
            <a:r>
              <a:rPr lang="en-US" sz="8000">
                <a:solidFill>
                  <a:srgbClr val="253572"/>
                </a:solidFill>
                <a:latin typeface="Effra 1"/>
              </a:rPr>
              <a:t>Accelerator </a:t>
            </a:r>
          </a:p>
          <a:p>
            <a:pPr marL="0" lvl="0" indent="0" algn="l">
              <a:lnSpc>
                <a:spcPts val="11149"/>
              </a:lnSpc>
            </a:pPr>
            <a:r>
              <a:rPr lang="en-US" sz="8000">
                <a:solidFill>
                  <a:srgbClr val="253572"/>
                </a:solidFill>
                <a:latin typeface="Effra 1"/>
              </a:rPr>
              <a:t>Project</a:t>
            </a:r>
          </a:p>
        </p:txBody>
      </p:sp>
      <p:sp>
        <p:nvSpPr>
          <p:cNvPr id="14" name="TextBox 14"/>
          <p:cNvSpPr txBox="1"/>
          <p:nvPr/>
        </p:nvSpPr>
        <p:spPr>
          <a:xfrm>
            <a:off x="2723771" y="8096250"/>
            <a:ext cx="7998404" cy="628650"/>
          </a:xfrm>
          <a:prstGeom prst="rect">
            <a:avLst/>
          </a:prstGeom>
        </p:spPr>
        <p:txBody>
          <a:bodyPr lIns="0" tIns="0" rIns="0" bIns="0" rtlCol="0" anchor="t">
            <a:spAutoFit/>
          </a:bodyPr>
          <a:lstStyle/>
          <a:p>
            <a:pPr>
              <a:lnSpc>
                <a:spcPts val="4937"/>
              </a:lnSpc>
            </a:pPr>
            <a:r>
              <a:rPr lang="en-US" sz="4400" spc="41">
                <a:solidFill>
                  <a:srgbClr val="253572"/>
                </a:solidFill>
                <a:latin typeface="Effra 2"/>
              </a:rPr>
              <a:t>Deep Dive</a:t>
            </a:r>
          </a:p>
        </p:txBody>
      </p:sp>
      <p:sp>
        <p:nvSpPr>
          <p:cNvPr id="15" name="TextBox 15"/>
          <p:cNvSpPr txBox="1"/>
          <p:nvPr/>
        </p:nvSpPr>
        <p:spPr>
          <a:xfrm rot="5400000">
            <a:off x="14756486" y="6545936"/>
            <a:ext cx="5215177" cy="209550"/>
          </a:xfrm>
          <a:prstGeom prst="rect">
            <a:avLst/>
          </a:prstGeom>
        </p:spPr>
        <p:txBody>
          <a:bodyPr lIns="0" tIns="0" rIns="0" bIns="0" rtlCol="0" anchor="t">
            <a:spAutoFit/>
          </a:bodyPr>
          <a:lstStyle/>
          <a:p>
            <a:pPr marL="0" lvl="0" indent="0" algn="r">
              <a:lnSpc>
                <a:spcPts val="1680"/>
              </a:lnSpc>
              <a:spcBef>
                <a:spcPct val="0"/>
              </a:spcBef>
            </a:pPr>
            <a:r>
              <a:rPr lang="en-US" sz="1400" spc="140">
                <a:solidFill>
                  <a:srgbClr val="F5EFEB"/>
                </a:solidFill>
                <a:latin typeface="Effra 1"/>
              </a:rPr>
              <a:t>2024 SIA REGION CONFERENCE</a:t>
            </a:r>
          </a:p>
        </p:txBody>
      </p:sp>
      <p:sp>
        <p:nvSpPr>
          <p:cNvPr id="16" name="TextBox 16"/>
          <p:cNvSpPr txBox="1"/>
          <p:nvPr/>
        </p:nvSpPr>
        <p:spPr>
          <a:xfrm>
            <a:off x="2723771" y="8835143"/>
            <a:ext cx="6899312" cy="282129"/>
          </a:xfrm>
          <a:prstGeom prst="rect">
            <a:avLst/>
          </a:prstGeom>
        </p:spPr>
        <p:txBody>
          <a:bodyPr lIns="0" tIns="0" rIns="0" bIns="0" rtlCol="0" anchor="t">
            <a:spAutoFit/>
          </a:bodyPr>
          <a:lstStyle/>
          <a:p>
            <a:pPr marL="0" lvl="0" indent="0" algn="l">
              <a:lnSpc>
                <a:spcPts val="2160"/>
              </a:lnSpc>
              <a:spcBef>
                <a:spcPct val="0"/>
              </a:spcBef>
            </a:pPr>
            <a:r>
              <a:rPr lang="en-US" sz="2000" b="1" spc="179" dirty="0">
                <a:latin typeface="Effra 1"/>
              </a:rPr>
              <a:t>Alice Lubrecht, NAR Program Chair</a:t>
            </a:r>
          </a:p>
        </p:txBody>
      </p:sp>
      <p:pic>
        <p:nvPicPr>
          <p:cNvPr id="9" name="Picture 8" descr="A group of people sitting at a table&#10;&#10;Description automatically generated">
            <a:extLst>
              <a:ext uri="{FF2B5EF4-FFF2-40B4-BE49-F238E27FC236}">
                <a16:creationId xmlns:a16="http://schemas.microsoft.com/office/drawing/2014/main" id="{CDE8EBDA-3B58-A87A-48A5-721BBF8CC9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333" r="20600"/>
          <a:stretch/>
        </p:blipFill>
        <p:spPr>
          <a:xfrm>
            <a:off x="8456775" y="2636892"/>
            <a:ext cx="8612025" cy="7993008"/>
          </a:xfrm>
          <a:prstGeom prst="rect">
            <a:avLst/>
          </a:prstGeom>
        </p:spPr>
      </p:pic>
    </p:spTree>
    <p:extLst>
      <p:ext uri="{BB962C8B-B14F-4D97-AF65-F5344CB8AC3E}">
        <p14:creationId xmlns:p14="http://schemas.microsoft.com/office/powerpoint/2010/main" val="381468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23" name="Picture 22" descr="A person holding a box with food&#10;&#10;Description automatically generated">
            <a:extLst>
              <a:ext uri="{FF2B5EF4-FFF2-40B4-BE49-F238E27FC236}">
                <a16:creationId xmlns:a16="http://schemas.microsoft.com/office/drawing/2014/main" id="{C7986C1B-B4BF-30DF-0E25-51F9E405DF29}"/>
              </a:ext>
            </a:extLst>
          </p:cNvPr>
          <p:cNvPicPr>
            <a:picLocks noChangeAspect="1"/>
          </p:cNvPicPr>
          <p:nvPr/>
        </p:nvPicPr>
        <p:blipFill rotWithShape="1">
          <a:blip r:embed="rId3">
            <a:extLst>
              <a:ext uri="{28A0092B-C50C-407E-A947-70E740481C1C}">
                <a14:useLocalDpi xmlns:a14="http://schemas.microsoft.com/office/drawing/2010/main" val="0"/>
              </a:ext>
            </a:extLst>
          </a:blip>
          <a:srcRect l="24078" t="24711" r="18179" b="12162"/>
          <a:stretch/>
        </p:blipFill>
        <p:spPr>
          <a:xfrm>
            <a:off x="0" y="0"/>
            <a:ext cx="13409132" cy="9773704"/>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2027100" y="4770646"/>
            <a:ext cx="5131339" cy="1526700"/>
          </a:xfrm>
          <a:prstGeom prst="rect">
            <a:avLst/>
          </a:prstGeom>
        </p:spPr>
        <p:txBody>
          <a:bodyPr lIns="0" tIns="0" rIns="0" bIns="0" rtlCol="0" anchor="t">
            <a:spAutoFit/>
          </a:bodyPr>
          <a:lstStyle/>
          <a:p>
            <a:pPr marL="0" lvl="0" indent="0" algn="r">
              <a:lnSpc>
                <a:spcPts val="6085"/>
              </a:lnSpc>
            </a:pPr>
            <a:r>
              <a:rPr lang="en-US" sz="5070">
                <a:solidFill>
                  <a:srgbClr val="FFFFFF"/>
                </a:solidFill>
                <a:latin typeface="Effra 2"/>
              </a:rPr>
              <a:t>Donation to charity</a:t>
            </a:r>
            <a:endParaRPr lang="en-US" sz="507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2268200" y="3590245"/>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NOT Eligible</a:t>
            </a:r>
          </a:p>
        </p:txBody>
      </p:sp>
      <p:grpSp>
        <p:nvGrpSpPr>
          <p:cNvPr id="12" name="Group 11">
            <a:extLst>
              <a:ext uri="{FF2B5EF4-FFF2-40B4-BE49-F238E27FC236}">
                <a16:creationId xmlns:a16="http://schemas.microsoft.com/office/drawing/2014/main" id="{6247F3D4-6DA9-E7E5-8B55-8E35CF42B42D}"/>
              </a:ext>
            </a:extLst>
          </p:cNvPr>
          <p:cNvGrpSpPr>
            <a:grpSpLocks noChangeAspect="1"/>
          </p:cNvGrpSpPr>
          <p:nvPr/>
        </p:nvGrpSpPr>
        <p:grpSpPr>
          <a:xfrm>
            <a:off x="11696700" y="3480707"/>
            <a:ext cx="1143000" cy="1143000"/>
            <a:chOff x="3117784" y="1411543"/>
            <a:chExt cx="669600" cy="669600"/>
          </a:xfrm>
          <a:noFill/>
        </p:grpSpPr>
        <p:sp>
          <p:nvSpPr>
            <p:cNvPr id="13" name="Google Shape;344;p37">
              <a:extLst>
                <a:ext uri="{FF2B5EF4-FFF2-40B4-BE49-F238E27FC236}">
                  <a16:creationId xmlns:a16="http://schemas.microsoft.com/office/drawing/2014/main" id="{6AB7E7B4-1491-2E94-4C53-FFE4CEFE7501}"/>
                </a:ext>
              </a:extLst>
            </p:cNvPr>
            <p:cNvSpPr/>
            <p:nvPr/>
          </p:nvSpPr>
          <p:spPr>
            <a:xfrm>
              <a:off x="3117784" y="1411543"/>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245;p69">
              <a:extLst>
                <a:ext uri="{FF2B5EF4-FFF2-40B4-BE49-F238E27FC236}">
                  <a16:creationId xmlns:a16="http://schemas.microsoft.com/office/drawing/2014/main" id="{08F7B0EF-B1E3-339B-B9A0-7AD6B1F74128}"/>
                </a:ext>
              </a:extLst>
            </p:cNvPr>
            <p:cNvGrpSpPr/>
            <p:nvPr/>
          </p:nvGrpSpPr>
          <p:grpSpPr>
            <a:xfrm>
              <a:off x="3240811" y="1539463"/>
              <a:ext cx="423521" cy="425009"/>
              <a:chOff x="5779412" y="3699191"/>
              <a:chExt cx="317641" cy="318757"/>
            </a:xfrm>
            <a:grpFill/>
          </p:grpSpPr>
          <p:sp>
            <p:nvSpPr>
              <p:cNvPr id="15" name="Google Shape;9246;p69">
                <a:extLst>
                  <a:ext uri="{FF2B5EF4-FFF2-40B4-BE49-F238E27FC236}">
                    <a16:creationId xmlns:a16="http://schemas.microsoft.com/office/drawing/2014/main" id="{D52DD289-0308-DE96-667D-DDBE628DF09D}"/>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6" name="Google Shape;9247;p69">
                <a:extLst>
                  <a:ext uri="{FF2B5EF4-FFF2-40B4-BE49-F238E27FC236}">
                    <a16:creationId xmlns:a16="http://schemas.microsoft.com/office/drawing/2014/main" id="{74AFA900-CCCC-4BB6-B4A3-191B60E1913B}"/>
                  </a:ext>
                </a:extLst>
              </p:cNvPr>
              <p:cNvSpPr/>
              <p:nvPr/>
            </p:nvSpPr>
            <p:spPr>
              <a:xfrm>
                <a:off x="5779412"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19" name="TextBox 10">
            <a:extLst>
              <a:ext uri="{FF2B5EF4-FFF2-40B4-BE49-F238E27FC236}">
                <a16:creationId xmlns:a16="http://schemas.microsoft.com/office/drawing/2014/main" id="{CCA1D046-1941-EE35-466D-28878130AD59}"/>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111404429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7" name="Picture 16" descr="A group of women wearing face masks holding a certificate&#10;&#10;Description automatically generated">
            <a:extLst>
              <a:ext uri="{FF2B5EF4-FFF2-40B4-BE49-F238E27FC236}">
                <a16:creationId xmlns:a16="http://schemas.microsoft.com/office/drawing/2014/main" id="{FE8D65ED-93C3-163D-B4D9-5D3D23DEF4F2}"/>
              </a:ext>
            </a:extLst>
          </p:cNvPr>
          <p:cNvPicPr>
            <a:picLocks noChangeAspect="1"/>
          </p:cNvPicPr>
          <p:nvPr/>
        </p:nvPicPr>
        <p:blipFill rotWithShape="1">
          <a:blip r:embed="rId3">
            <a:extLst>
              <a:ext uri="{28A0092B-C50C-407E-A947-70E740481C1C}">
                <a14:useLocalDpi xmlns:a14="http://schemas.microsoft.com/office/drawing/2010/main" val="0"/>
              </a:ext>
            </a:extLst>
          </a:blip>
          <a:srcRect l="23675" t="8341" r="15636" b="31959"/>
          <a:stretch/>
        </p:blipFill>
        <p:spPr>
          <a:xfrm>
            <a:off x="0" y="0"/>
            <a:ext cx="12856292" cy="9486900"/>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2027100" y="4770646"/>
            <a:ext cx="5131339" cy="1526700"/>
          </a:xfrm>
          <a:prstGeom prst="rect">
            <a:avLst/>
          </a:prstGeom>
        </p:spPr>
        <p:txBody>
          <a:bodyPr lIns="0" tIns="0" rIns="0" bIns="0" rtlCol="0" anchor="t">
            <a:spAutoFit/>
          </a:bodyPr>
          <a:lstStyle/>
          <a:p>
            <a:pPr marL="0" lvl="0" indent="0" algn="r">
              <a:lnSpc>
                <a:spcPts val="6085"/>
              </a:lnSpc>
            </a:pPr>
            <a:r>
              <a:rPr lang="en-US" sz="5070">
                <a:solidFill>
                  <a:srgbClr val="FFFFFF"/>
                </a:solidFill>
                <a:latin typeface="Effra 2"/>
              </a:rPr>
              <a:t>Scholarship directly to girl</a:t>
            </a:r>
            <a:endParaRPr lang="en-US" sz="507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3147073" y="3588487"/>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Eligible</a:t>
            </a:r>
          </a:p>
        </p:txBody>
      </p:sp>
      <p:grpSp>
        <p:nvGrpSpPr>
          <p:cNvPr id="9" name="Group 8">
            <a:extLst>
              <a:ext uri="{FF2B5EF4-FFF2-40B4-BE49-F238E27FC236}">
                <a16:creationId xmlns:a16="http://schemas.microsoft.com/office/drawing/2014/main" id="{282E6CE5-3B3C-17B8-0F4D-0FBCCBB6A1CB}"/>
              </a:ext>
            </a:extLst>
          </p:cNvPr>
          <p:cNvGrpSpPr>
            <a:grpSpLocks noChangeAspect="1"/>
          </p:cNvGrpSpPr>
          <p:nvPr/>
        </p:nvGrpSpPr>
        <p:grpSpPr>
          <a:xfrm>
            <a:off x="13487400" y="3433358"/>
            <a:ext cx="1127962" cy="1127962"/>
            <a:chOff x="5349292" y="1348960"/>
            <a:chExt cx="669600" cy="669600"/>
          </a:xfrm>
          <a:noFill/>
        </p:grpSpPr>
        <p:sp>
          <p:nvSpPr>
            <p:cNvPr id="12" name="Google Shape;282;p35">
              <a:extLst>
                <a:ext uri="{FF2B5EF4-FFF2-40B4-BE49-F238E27FC236}">
                  <a16:creationId xmlns:a16="http://schemas.microsoft.com/office/drawing/2014/main" id="{55024BA2-22A7-3460-20A7-3A616ABD91DC}"/>
                </a:ext>
              </a:extLst>
            </p:cNvPr>
            <p:cNvSpPr/>
            <p:nvPr/>
          </p:nvSpPr>
          <p:spPr>
            <a:xfrm>
              <a:off x="5349292" y="1348960"/>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9193;p69">
              <a:extLst>
                <a:ext uri="{FF2B5EF4-FFF2-40B4-BE49-F238E27FC236}">
                  <a16:creationId xmlns:a16="http://schemas.microsoft.com/office/drawing/2014/main" id="{BB580A92-C738-637E-B1D9-FFBCAF1D448D}"/>
                </a:ext>
              </a:extLst>
            </p:cNvPr>
            <p:cNvGrpSpPr/>
            <p:nvPr/>
          </p:nvGrpSpPr>
          <p:grpSpPr>
            <a:xfrm>
              <a:off x="5450987" y="1518723"/>
              <a:ext cx="474928" cy="354175"/>
              <a:chOff x="5216456" y="3725484"/>
              <a:chExt cx="356196" cy="265631"/>
            </a:xfrm>
            <a:grpFill/>
          </p:grpSpPr>
          <p:sp>
            <p:nvSpPr>
              <p:cNvPr id="14" name="Google Shape;9194;p69">
                <a:extLst>
                  <a:ext uri="{FF2B5EF4-FFF2-40B4-BE49-F238E27FC236}">
                    <a16:creationId xmlns:a16="http://schemas.microsoft.com/office/drawing/2014/main" id="{F54B8590-448C-D799-0A80-8C8029DC711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5" name="Google Shape;9195;p69">
                <a:extLst>
                  <a:ext uri="{FF2B5EF4-FFF2-40B4-BE49-F238E27FC236}">
                    <a16:creationId xmlns:a16="http://schemas.microsoft.com/office/drawing/2014/main" id="{5DC460EF-BA6E-D174-6152-981FBFC7338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18" name="TextBox 17">
            <a:extLst>
              <a:ext uri="{FF2B5EF4-FFF2-40B4-BE49-F238E27FC236}">
                <a16:creationId xmlns:a16="http://schemas.microsoft.com/office/drawing/2014/main" id="{D0DDFFC1-F500-2AED-1EA5-5A7A0D5C4308}"/>
              </a:ext>
            </a:extLst>
          </p:cNvPr>
          <p:cNvSpPr txBox="1"/>
          <p:nvPr/>
        </p:nvSpPr>
        <p:spPr>
          <a:xfrm>
            <a:off x="0" y="-6016"/>
            <a:ext cx="6600007" cy="500778"/>
          </a:xfrm>
          <a:prstGeom prst="rect">
            <a:avLst/>
          </a:prstGeom>
          <a:noFill/>
        </p:spPr>
        <p:txBody>
          <a:bodyPr wrap="square">
            <a:spAutoFit/>
          </a:bodyPr>
          <a:lstStyle/>
          <a:p>
            <a:pPr>
              <a:lnSpc>
                <a:spcPct val="150000"/>
              </a:lnSpc>
            </a:pPr>
            <a:r>
              <a:rPr lang="en-US" sz="2000" b="1">
                <a:solidFill>
                  <a:schemeClr val="bg1"/>
                </a:solidFill>
                <a:latin typeface="+mj-lt"/>
              </a:rPr>
              <a:t>SI/Kumamoto: </a:t>
            </a:r>
            <a:r>
              <a:rPr lang="en-US" sz="2000">
                <a:solidFill>
                  <a:schemeClr val="bg1"/>
                </a:solidFill>
                <a:latin typeface="+mj-lt"/>
              </a:rPr>
              <a:t>Supporting Girls’ Continued Education</a:t>
            </a:r>
          </a:p>
        </p:txBody>
      </p:sp>
      <p:sp>
        <p:nvSpPr>
          <p:cNvPr id="20" name="TextBox 10">
            <a:extLst>
              <a:ext uri="{FF2B5EF4-FFF2-40B4-BE49-F238E27FC236}">
                <a16:creationId xmlns:a16="http://schemas.microsoft.com/office/drawing/2014/main" id="{67D9F5BC-05B2-F3FC-0568-74C5637C7593}"/>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338286073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5"/>
              <a:stretch>
                <a:fillRect/>
              </a:stretch>
            </a:blipFill>
          </p:spPr>
          <p:txBody>
            <a:bodyPr/>
            <a:lstStyle/>
            <a:p>
              <a:endParaRPr lang="en-US"/>
            </a:p>
          </p:txBody>
        </p:sp>
      </p:grpSp>
      <p:sp>
        <p:nvSpPr>
          <p:cNvPr id="10" name="TextBox 10"/>
          <p:cNvSpPr txBox="1"/>
          <p:nvPr/>
        </p:nvSpPr>
        <p:spPr>
          <a:xfrm>
            <a:off x="12164860" y="4638644"/>
            <a:ext cx="5131339" cy="2308965"/>
          </a:xfrm>
          <a:prstGeom prst="rect">
            <a:avLst/>
          </a:prstGeom>
        </p:spPr>
        <p:txBody>
          <a:bodyPr wrap="square" lIns="0" tIns="0" rIns="0" bIns="0" rtlCol="0" anchor="t">
            <a:spAutoFit/>
          </a:bodyPr>
          <a:lstStyle/>
          <a:p>
            <a:pPr marL="0" lvl="0" indent="0" algn="r">
              <a:lnSpc>
                <a:spcPts val="6085"/>
              </a:lnSpc>
            </a:pPr>
            <a:r>
              <a:rPr lang="en-US" sz="4500">
                <a:solidFill>
                  <a:srgbClr val="FFFFFF"/>
                </a:solidFill>
                <a:latin typeface="Effra 2"/>
              </a:rPr>
              <a:t>New Laptop to </a:t>
            </a:r>
          </a:p>
          <a:p>
            <a:pPr marL="0" lvl="0" indent="0" algn="r">
              <a:lnSpc>
                <a:spcPts val="6085"/>
              </a:lnSpc>
            </a:pPr>
            <a:r>
              <a:rPr lang="en-US" sz="4500" i="1">
                <a:solidFill>
                  <a:srgbClr val="FFFFFF"/>
                </a:solidFill>
                <a:latin typeface="Effra 2"/>
              </a:rPr>
              <a:t>Live Your Dream Awards </a:t>
            </a:r>
            <a:r>
              <a:rPr lang="en-US" sz="4500">
                <a:solidFill>
                  <a:srgbClr val="FFFFFF"/>
                </a:solidFill>
                <a:latin typeface="Effra 2"/>
              </a:rPr>
              <a:t> recipient</a:t>
            </a:r>
            <a:endParaRPr lang="en-US" sz="4500">
              <a:solidFill>
                <a:srgbClr val="FFFFFF"/>
              </a:solidFill>
              <a:latin typeface="Effra 2"/>
              <a:hlinkClick r:id="rId6" tooltip="https://www.soroptimist.org/for-clubs-and-members/federation-information/recognition-and-branding-tools/brand-visual-guide.html"/>
            </a:endParaRPr>
          </a:p>
        </p:txBody>
      </p:sp>
      <p:sp>
        <p:nvSpPr>
          <p:cNvPr id="11" name="TextBox 11"/>
          <p:cNvSpPr txBox="1"/>
          <p:nvPr/>
        </p:nvSpPr>
        <p:spPr>
          <a:xfrm>
            <a:off x="12268200" y="3590245"/>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NOT Eligible</a:t>
            </a:r>
          </a:p>
        </p:txBody>
      </p:sp>
      <p:grpSp>
        <p:nvGrpSpPr>
          <p:cNvPr id="12" name="Group 11">
            <a:extLst>
              <a:ext uri="{FF2B5EF4-FFF2-40B4-BE49-F238E27FC236}">
                <a16:creationId xmlns:a16="http://schemas.microsoft.com/office/drawing/2014/main" id="{6247F3D4-6DA9-E7E5-8B55-8E35CF42B42D}"/>
              </a:ext>
            </a:extLst>
          </p:cNvPr>
          <p:cNvGrpSpPr>
            <a:grpSpLocks noChangeAspect="1"/>
          </p:cNvGrpSpPr>
          <p:nvPr/>
        </p:nvGrpSpPr>
        <p:grpSpPr>
          <a:xfrm>
            <a:off x="11696700" y="3480707"/>
            <a:ext cx="1143000" cy="1143000"/>
            <a:chOff x="3117784" y="1411543"/>
            <a:chExt cx="669600" cy="669600"/>
          </a:xfrm>
          <a:noFill/>
        </p:grpSpPr>
        <p:sp>
          <p:nvSpPr>
            <p:cNvPr id="13" name="Google Shape;344;p37">
              <a:extLst>
                <a:ext uri="{FF2B5EF4-FFF2-40B4-BE49-F238E27FC236}">
                  <a16:creationId xmlns:a16="http://schemas.microsoft.com/office/drawing/2014/main" id="{6AB7E7B4-1491-2E94-4C53-FFE4CEFE7501}"/>
                </a:ext>
              </a:extLst>
            </p:cNvPr>
            <p:cNvSpPr/>
            <p:nvPr/>
          </p:nvSpPr>
          <p:spPr>
            <a:xfrm>
              <a:off x="3117784" y="1411543"/>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245;p69">
              <a:extLst>
                <a:ext uri="{FF2B5EF4-FFF2-40B4-BE49-F238E27FC236}">
                  <a16:creationId xmlns:a16="http://schemas.microsoft.com/office/drawing/2014/main" id="{08F7B0EF-B1E3-339B-B9A0-7AD6B1F74128}"/>
                </a:ext>
              </a:extLst>
            </p:cNvPr>
            <p:cNvGrpSpPr/>
            <p:nvPr/>
          </p:nvGrpSpPr>
          <p:grpSpPr>
            <a:xfrm>
              <a:off x="3240811" y="1539463"/>
              <a:ext cx="423521" cy="425009"/>
              <a:chOff x="5779412" y="3699191"/>
              <a:chExt cx="317641" cy="318757"/>
            </a:xfrm>
            <a:grpFill/>
          </p:grpSpPr>
          <p:sp>
            <p:nvSpPr>
              <p:cNvPr id="15" name="Google Shape;9246;p69">
                <a:extLst>
                  <a:ext uri="{FF2B5EF4-FFF2-40B4-BE49-F238E27FC236}">
                    <a16:creationId xmlns:a16="http://schemas.microsoft.com/office/drawing/2014/main" id="{D52DD289-0308-DE96-667D-DDBE628DF09D}"/>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6" name="Google Shape;9247;p69">
                <a:extLst>
                  <a:ext uri="{FF2B5EF4-FFF2-40B4-BE49-F238E27FC236}">
                    <a16:creationId xmlns:a16="http://schemas.microsoft.com/office/drawing/2014/main" id="{74AFA900-CCCC-4BB6-B4A3-191B60E1913B}"/>
                  </a:ext>
                </a:extLst>
              </p:cNvPr>
              <p:cNvSpPr/>
              <p:nvPr/>
            </p:nvSpPr>
            <p:spPr>
              <a:xfrm>
                <a:off x="5779412"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pic>
        <p:nvPicPr>
          <p:cNvPr id="21" name="Picture 20" descr="A person holding a sign&#10;&#10;Description automatically generated">
            <a:extLst>
              <a:ext uri="{FF2B5EF4-FFF2-40B4-BE49-F238E27FC236}">
                <a16:creationId xmlns:a16="http://schemas.microsoft.com/office/drawing/2014/main" id="{32BF11C3-2B15-9483-660C-7F20BE2F76AB}"/>
              </a:ext>
            </a:extLst>
          </p:cNvPr>
          <p:cNvPicPr>
            <a:picLocks noChangeAspect="1"/>
          </p:cNvPicPr>
          <p:nvPr/>
        </p:nvPicPr>
        <p:blipFill rotWithShape="1">
          <a:blip r:embed="rId7">
            <a:extLst>
              <a:ext uri="{28A0092B-C50C-407E-A947-70E740481C1C}">
                <a14:useLocalDpi xmlns:a14="http://schemas.microsoft.com/office/drawing/2010/main" val="0"/>
              </a:ext>
            </a:extLst>
          </a:blip>
          <a:srcRect t="4230" b="6911"/>
          <a:stretch/>
        </p:blipFill>
        <p:spPr>
          <a:xfrm>
            <a:off x="1414418" y="0"/>
            <a:ext cx="7940932" cy="10287000"/>
          </a:xfrm>
          <a:prstGeom prst="rect">
            <a:avLst/>
          </a:prstGeom>
        </p:spPr>
      </p:pic>
      <p:sp>
        <p:nvSpPr>
          <p:cNvPr id="2" name="TextBox 10">
            <a:extLst>
              <a:ext uri="{FF2B5EF4-FFF2-40B4-BE49-F238E27FC236}">
                <a16:creationId xmlns:a16="http://schemas.microsoft.com/office/drawing/2014/main" id="{61A81C87-6055-49C9-B4AC-7A276F0FCC0F}"/>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NAR SPRING CONFERENCE</a:t>
            </a:r>
          </a:p>
        </p:txBody>
      </p:sp>
    </p:spTree>
    <p:extLst>
      <p:ext uri="{BB962C8B-B14F-4D97-AF65-F5344CB8AC3E}">
        <p14:creationId xmlns:p14="http://schemas.microsoft.com/office/powerpoint/2010/main" val="120267539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9" name="Picture 18" descr="A laptops on a table&#10;&#10;Description automatically generated">
            <a:extLst>
              <a:ext uri="{FF2B5EF4-FFF2-40B4-BE49-F238E27FC236}">
                <a16:creationId xmlns:a16="http://schemas.microsoft.com/office/drawing/2014/main" id="{0497B0BC-396D-66E1-FD22-21C490AAF6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8" t="8568" r="-4604" b="999"/>
          <a:stretch/>
        </p:blipFill>
        <p:spPr>
          <a:xfrm>
            <a:off x="-74268" y="-13536"/>
            <a:ext cx="12766466" cy="8658967"/>
          </a:xfrm>
          <a:prstGeom prst="rect">
            <a:avLst/>
          </a:prstGeom>
        </p:spPr>
      </p:pic>
      <p:grpSp>
        <p:nvGrpSpPr>
          <p:cNvPr id="3" name="Group 3"/>
          <p:cNvGrpSpPr/>
          <p:nvPr/>
        </p:nvGrpSpPr>
        <p:grpSpPr>
          <a:xfrm>
            <a:off x="11353800" y="3101463"/>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1125200" y="4770646"/>
            <a:ext cx="6705600" cy="2275688"/>
          </a:xfrm>
          <a:prstGeom prst="rect">
            <a:avLst/>
          </a:prstGeom>
        </p:spPr>
        <p:txBody>
          <a:bodyPr wrap="square" lIns="0" tIns="0" rIns="0" bIns="0" rtlCol="0" anchor="t">
            <a:spAutoFit/>
          </a:bodyPr>
          <a:lstStyle/>
          <a:p>
            <a:pPr marL="0" lvl="0" indent="0" algn="r">
              <a:lnSpc>
                <a:spcPts val="6085"/>
              </a:lnSpc>
            </a:pPr>
            <a:r>
              <a:rPr lang="en-US" sz="4000">
                <a:solidFill>
                  <a:srgbClr val="FFFFFF"/>
                </a:solidFill>
                <a:latin typeface="Effra 2"/>
              </a:rPr>
              <a:t>Provide a laptop to a women who has not received a </a:t>
            </a:r>
          </a:p>
          <a:p>
            <a:pPr marL="0" lvl="0" indent="0" algn="r">
              <a:lnSpc>
                <a:spcPts val="6085"/>
              </a:lnSpc>
            </a:pPr>
            <a:r>
              <a:rPr lang="en-US" sz="4000" i="1">
                <a:solidFill>
                  <a:srgbClr val="FFFFFF"/>
                </a:solidFill>
                <a:latin typeface="Effra 2"/>
              </a:rPr>
              <a:t>Live Your Dream Award</a:t>
            </a:r>
            <a:endParaRPr lang="en-US" sz="40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3147073" y="3588487"/>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Eligible</a:t>
            </a:r>
          </a:p>
        </p:txBody>
      </p:sp>
      <p:grpSp>
        <p:nvGrpSpPr>
          <p:cNvPr id="9" name="Group 8">
            <a:extLst>
              <a:ext uri="{FF2B5EF4-FFF2-40B4-BE49-F238E27FC236}">
                <a16:creationId xmlns:a16="http://schemas.microsoft.com/office/drawing/2014/main" id="{282E6CE5-3B3C-17B8-0F4D-0FBCCBB6A1CB}"/>
              </a:ext>
            </a:extLst>
          </p:cNvPr>
          <p:cNvGrpSpPr>
            <a:grpSpLocks noChangeAspect="1"/>
          </p:cNvGrpSpPr>
          <p:nvPr/>
        </p:nvGrpSpPr>
        <p:grpSpPr>
          <a:xfrm>
            <a:off x="13487400" y="3433358"/>
            <a:ext cx="1127962" cy="1127962"/>
            <a:chOff x="5349292" y="1348960"/>
            <a:chExt cx="669600" cy="669600"/>
          </a:xfrm>
          <a:noFill/>
        </p:grpSpPr>
        <p:sp>
          <p:nvSpPr>
            <p:cNvPr id="12" name="Google Shape;282;p35">
              <a:extLst>
                <a:ext uri="{FF2B5EF4-FFF2-40B4-BE49-F238E27FC236}">
                  <a16:creationId xmlns:a16="http://schemas.microsoft.com/office/drawing/2014/main" id="{55024BA2-22A7-3460-20A7-3A616ABD91DC}"/>
                </a:ext>
              </a:extLst>
            </p:cNvPr>
            <p:cNvSpPr/>
            <p:nvPr/>
          </p:nvSpPr>
          <p:spPr>
            <a:xfrm>
              <a:off x="5349292" y="1348960"/>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9193;p69">
              <a:extLst>
                <a:ext uri="{FF2B5EF4-FFF2-40B4-BE49-F238E27FC236}">
                  <a16:creationId xmlns:a16="http://schemas.microsoft.com/office/drawing/2014/main" id="{BB580A92-C738-637E-B1D9-FFBCAF1D448D}"/>
                </a:ext>
              </a:extLst>
            </p:cNvPr>
            <p:cNvGrpSpPr/>
            <p:nvPr/>
          </p:nvGrpSpPr>
          <p:grpSpPr>
            <a:xfrm>
              <a:off x="5450987" y="1518723"/>
              <a:ext cx="474928" cy="354175"/>
              <a:chOff x="5216456" y="3725484"/>
              <a:chExt cx="356196" cy="265631"/>
            </a:xfrm>
            <a:grpFill/>
          </p:grpSpPr>
          <p:sp>
            <p:nvSpPr>
              <p:cNvPr id="14" name="Google Shape;9194;p69">
                <a:extLst>
                  <a:ext uri="{FF2B5EF4-FFF2-40B4-BE49-F238E27FC236}">
                    <a16:creationId xmlns:a16="http://schemas.microsoft.com/office/drawing/2014/main" id="{F54B8590-448C-D799-0A80-8C8029DC711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5" name="Google Shape;9195;p69">
                <a:extLst>
                  <a:ext uri="{FF2B5EF4-FFF2-40B4-BE49-F238E27FC236}">
                    <a16:creationId xmlns:a16="http://schemas.microsoft.com/office/drawing/2014/main" id="{5DC460EF-BA6E-D174-6152-981FBFC7338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21D6B3A2-92EE-860C-F0CE-BB36836D5485}"/>
              </a:ext>
            </a:extLst>
          </p:cNvPr>
          <p:cNvSpPr txBox="1"/>
          <p:nvPr/>
        </p:nvSpPr>
        <p:spPr>
          <a:xfrm>
            <a:off x="0" y="-101273"/>
            <a:ext cx="6600007" cy="506292"/>
          </a:xfrm>
          <a:prstGeom prst="rect">
            <a:avLst/>
          </a:prstGeom>
          <a:noFill/>
        </p:spPr>
        <p:txBody>
          <a:bodyPr wrap="square">
            <a:spAutoFit/>
          </a:bodyPr>
          <a:lstStyle/>
          <a:p>
            <a:pPr>
              <a:lnSpc>
                <a:spcPct val="150000"/>
              </a:lnSpc>
            </a:pPr>
            <a:r>
              <a:rPr lang="en-US" sz="2000" b="1">
                <a:solidFill>
                  <a:schemeClr val="bg1"/>
                </a:solidFill>
                <a:latin typeface="+mj-lt"/>
              </a:rPr>
              <a:t>SI/Eugene</a:t>
            </a:r>
            <a:r>
              <a:rPr lang="en-US" sz="2000">
                <a:solidFill>
                  <a:schemeClr val="bg1"/>
                </a:solidFill>
                <a:latin typeface="+mj-lt"/>
              </a:rPr>
              <a:t>: Lending Library </a:t>
            </a:r>
            <a:r>
              <a:rPr lang="en-US" sz="1800" i="0" u="none" strike="noStrike" baseline="0">
                <a:solidFill>
                  <a:srgbClr val="4C5163"/>
                </a:solidFill>
                <a:latin typeface="Roboto-Regular"/>
              </a:rPr>
              <a:t> </a:t>
            </a:r>
            <a:r>
              <a:rPr lang="en-US" sz="1800" i="0" u="none" strike="noStrike" baseline="0">
                <a:solidFill>
                  <a:schemeClr val="bg1"/>
                </a:solidFill>
                <a:latin typeface="Roboto-Regular"/>
              </a:rPr>
              <a:t>Willamette Family</a:t>
            </a:r>
            <a:endParaRPr lang="en-US" sz="2000">
              <a:solidFill>
                <a:schemeClr val="bg1"/>
              </a:solidFill>
              <a:latin typeface="+mj-lt"/>
            </a:endParaRPr>
          </a:p>
        </p:txBody>
      </p:sp>
      <p:sp>
        <p:nvSpPr>
          <p:cNvPr id="18" name="TextBox 10">
            <a:extLst>
              <a:ext uri="{FF2B5EF4-FFF2-40B4-BE49-F238E27FC236}">
                <a16:creationId xmlns:a16="http://schemas.microsoft.com/office/drawing/2014/main" id="{5AF41FEB-6E2A-52DE-835C-DAF626FFA41F}"/>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36059443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6B564BB-70EB-54F6-7685-7D1BA7CD0379}"/>
              </a:ext>
            </a:extLst>
          </p:cNvPr>
          <p:cNvPicPr>
            <a:picLocks noChangeAspect="1"/>
          </p:cNvPicPr>
          <p:nvPr/>
        </p:nvPicPr>
        <p:blipFill>
          <a:blip r:embed="rId3"/>
          <a:stretch>
            <a:fillRect/>
          </a:stretch>
        </p:blipFill>
        <p:spPr>
          <a:xfrm>
            <a:off x="0" y="713893"/>
            <a:ext cx="14174235" cy="8750715"/>
          </a:xfrm>
          <a:prstGeom prst="rect">
            <a:avLst/>
          </a:prstGeom>
        </p:spPr>
      </p:pic>
      <p:grpSp>
        <p:nvGrpSpPr>
          <p:cNvPr id="3" name="Group 3"/>
          <p:cNvGrpSpPr/>
          <p:nvPr/>
        </p:nvGrpSpPr>
        <p:grpSpPr>
          <a:xfrm>
            <a:off x="10816033" y="3924300"/>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2148165" y="5660701"/>
            <a:ext cx="5131339" cy="1508939"/>
          </a:xfrm>
          <a:prstGeom prst="rect">
            <a:avLst/>
          </a:prstGeom>
        </p:spPr>
        <p:txBody>
          <a:bodyPr wrap="square" lIns="0" tIns="0" rIns="0" bIns="0" rtlCol="0" anchor="t">
            <a:spAutoFit/>
          </a:bodyPr>
          <a:lstStyle/>
          <a:p>
            <a:pPr marL="0" lvl="0" indent="0" algn="r">
              <a:lnSpc>
                <a:spcPts val="6085"/>
              </a:lnSpc>
            </a:pPr>
            <a:r>
              <a:rPr lang="en-US" sz="4500">
                <a:solidFill>
                  <a:srgbClr val="FFFFFF"/>
                </a:solidFill>
                <a:latin typeface="Effra 2"/>
              </a:rPr>
              <a:t>Workshops on signs of human trafficking</a:t>
            </a:r>
            <a:endParaRPr lang="en-US" sz="45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2251505" y="4408881"/>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NOT Eligible</a:t>
            </a:r>
          </a:p>
        </p:txBody>
      </p:sp>
      <p:grpSp>
        <p:nvGrpSpPr>
          <p:cNvPr id="12" name="Group 11">
            <a:extLst>
              <a:ext uri="{FF2B5EF4-FFF2-40B4-BE49-F238E27FC236}">
                <a16:creationId xmlns:a16="http://schemas.microsoft.com/office/drawing/2014/main" id="{6247F3D4-6DA9-E7E5-8B55-8E35CF42B42D}"/>
              </a:ext>
            </a:extLst>
          </p:cNvPr>
          <p:cNvGrpSpPr>
            <a:grpSpLocks noChangeAspect="1"/>
          </p:cNvGrpSpPr>
          <p:nvPr/>
        </p:nvGrpSpPr>
        <p:grpSpPr>
          <a:xfrm>
            <a:off x="11680005" y="4299343"/>
            <a:ext cx="1143000" cy="1143000"/>
            <a:chOff x="3117784" y="1411543"/>
            <a:chExt cx="669600" cy="669600"/>
          </a:xfrm>
          <a:noFill/>
        </p:grpSpPr>
        <p:sp>
          <p:nvSpPr>
            <p:cNvPr id="13" name="Google Shape;344;p37">
              <a:extLst>
                <a:ext uri="{FF2B5EF4-FFF2-40B4-BE49-F238E27FC236}">
                  <a16:creationId xmlns:a16="http://schemas.microsoft.com/office/drawing/2014/main" id="{6AB7E7B4-1491-2E94-4C53-FFE4CEFE7501}"/>
                </a:ext>
              </a:extLst>
            </p:cNvPr>
            <p:cNvSpPr/>
            <p:nvPr/>
          </p:nvSpPr>
          <p:spPr>
            <a:xfrm>
              <a:off x="3117784" y="1411543"/>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245;p69">
              <a:extLst>
                <a:ext uri="{FF2B5EF4-FFF2-40B4-BE49-F238E27FC236}">
                  <a16:creationId xmlns:a16="http://schemas.microsoft.com/office/drawing/2014/main" id="{08F7B0EF-B1E3-339B-B9A0-7AD6B1F74128}"/>
                </a:ext>
              </a:extLst>
            </p:cNvPr>
            <p:cNvGrpSpPr/>
            <p:nvPr/>
          </p:nvGrpSpPr>
          <p:grpSpPr>
            <a:xfrm>
              <a:off x="3240811" y="1539463"/>
              <a:ext cx="423521" cy="425009"/>
              <a:chOff x="5779412" y="3699191"/>
              <a:chExt cx="317641" cy="318757"/>
            </a:xfrm>
            <a:grpFill/>
          </p:grpSpPr>
          <p:sp>
            <p:nvSpPr>
              <p:cNvPr id="15" name="Google Shape;9246;p69">
                <a:extLst>
                  <a:ext uri="{FF2B5EF4-FFF2-40B4-BE49-F238E27FC236}">
                    <a16:creationId xmlns:a16="http://schemas.microsoft.com/office/drawing/2014/main" id="{D52DD289-0308-DE96-667D-DDBE628DF09D}"/>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6" name="Google Shape;9247;p69">
                <a:extLst>
                  <a:ext uri="{FF2B5EF4-FFF2-40B4-BE49-F238E27FC236}">
                    <a16:creationId xmlns:a16="http://schemas.microsoft.com/office/drawing/2014/main" id="{74AFA900-CCCC-4BB6-B4A3-191B60E1913B}"/>
                  </a:ext>
                </a:extLst>
              </p:cNvPr>
              <p:cNvSpPr/>
              <p:nvPr/>
            </p:nvSpPr>
            <p:spPr>
              <a:xfrm>
                <a:off x="5779412"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20" name="TextBox 10">
            <a:extLst>
              <a:ext uri="{FF2B5EF4-FFF2-40B4-BE49-F238E27FC236}">
                <a16:creationId xmlns:a16="http://schemas.microsoft.com/office/drawing/2014/main" id="{76C4B3B4-C752-2F71-4E3B-76BB506710E9}"/>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299131471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08EE5D4-6E67-5D51-9E77-3C2A178A9DBF}"/>
              </a:ext>
            </a:extLst>
          </p:cNvPr>
          <p:cNvPicPr>
            <a:picLocks noChangeAspect="1"/>
          </p:cNvPicPr>
          <p:nvPr/>
        </p:nvPicPr>
        <p:blipFill rotWithShape="1">
          <a:blip r:embed="rId3"/>
          <a:srcRect l="8752" r="4676"/>
          <a:stretch/>
        </p:blipFill>
        <p:spPr>
          <a:xfrm>
            <a:off x="0" y="0"/>
            <a:ext cx="13487400" cy="10287000"/>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1125200" y="4770646"/>
            <a:ext cx="6705600" cy="1493422"/>
          </a:xfrm>
          <a:prstGeom prst="rect">
            <a:avLst/>
          </a:prstGeom>
        </p:spPr>
        <p:txBody>
          <a:bodyPr wrap="square" lIns="0" tIns="0" rIns="0" bIns="0" rtlCol="0" anchor="t">
            <a:spAutoFit/>
          </a:bodyPr>
          <a:lstStyle/>
          <a:p>
            <a:pPr marL="0" lvl="0" indent="0" algn="r">
              <a:lnSpc>
                <a:spcPts val="6085"/>
              </a:lnSpc>
            </a:pPr>
            <a:r>
              <a:rPr lang="en-US" sz="4000">
                <a:solidFill>
                  <a:srgbClr val="FFFFFF"/>
                </a:solidFill>
                <a:latin typeface="Effra 2"/>
              </a:rPr>
              <a:t>Scholarship for a woman who has experienced trafficking</a:t>
            </a:r>
            <a:endParaRPr lang="en-US" sz="40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3147073" y="3588487"/>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Eligible</a:t>
            </a:r>
          </a:p>
        </p:txBody>
      </p:sp>
      <p:grpSp>
        <p:nvGrpSpPr>
          <p:cNvPr id="9" name="Group 8">
            <a:extLst>
              <a:ext uri="{FF2B5EF4-FFF2-40B4-BE49-F238E27FC236}">
                <a16:creationId xmlns:a16="http://schemas.microsoft.com/office/drawing/2014/main" id="{282E6CE5-3B3C-17B8-0F4D-0FBCCBB6A1CB}"/>
              </a:ext>
            </a:extLst>
          </p:cNvPr>
          <p:cNvGrpSpPr>
            <a:grpSpLocks noChangeAspect="1"/>
          </p:cNvGrpSpPr>
          <p:nvPr/>
        </p:nvGrpSpPr>
        <p:grpSpPr>
          <a:xfrm>
            <a:off x="13487400" y="3433358"/>
            <a:ext cx="1127962" cy="1127962"/>
            <a:chOff x="5349292" y="1348960"/>
            <a:chExt cx="669600" cy="669600"/>
          </a:xfrm>
          <a:noFill/>
        </p:grpSpPr>
        <p:sp>
          <p:nvSpPr>
            <p:cNvPr id="12" name="Google Shape;282;p35">
              <a:extLst>
                <a:ext uri="{FF2B5EF4-FFF2-40B4-BE49-F238E27FC236}">
                  <a16:creationId xmlns:a16="http://schemas.microsoft.com/office/drawing/2014/main" id="{55024BA2-22A7-3460-20A7-3A616ABD91DC}"/>
                </a:ext>
              </a:extLst>
            </p:cNvPr>
            <p:cNvSpPr/>
            <p:nvPr/>
          </p:nvSpPr>
          <p:spPr>
            <a:xfrm>
              <a:off x="5349292" y="1348960"/>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9193;p69">
              <a:extLst>
                <a:ext uri="{FF2B5EF4-FFF2-40B4-BE49-F238E27FC236}">
                  <a16:creationId xmlns:a16="http://schemas.microsoft.com/office/drawing/2014/main" id="{BB580A92-C738-637E-B1D9-FFBCAF1D448D}"/>
                </a:ext>
              </a:extLst>
            </p:cNvPr>
            <p:cNvGrpSpPr/>
            <p:nvPr/>
          </p:nvGrpSpPr>
          <p:grpSpPr>
            <a:xfrm>
              <a:off x="5450987" y="1518723"/>
              <a:ext cx="474928" cy="354175"/>
              <a:chOff x="5216456" y="3725484"/>
              <a:chExt cx="356196" cy="265631"/>
            </a:xfrm>
            <a:grpFill/>
          </p:grpSpPr>
          <p:sp>
            <p:nvSpPr>
              <p:cNvPr id="14" name="Google Shape;9194;p69">
                <a:extLst>
                  <a:ext uri="{FF2B5EF4-FFF2-40B4-BE49-F238E27FC236}">
                    <a16:creationId xmlns:a16="http://schemas.microsoft.com/office/drawing/2014/main" id="{F54B8590-448C-D799-0A80-8C8029DC711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5" name="Google Shape;9195;p69">
                <a:extLst>
                  <a:ext uri="{FF2B5EF4-FFF2-40B4-BE49-F238E27FC236}">
                    <a16:creationId xmlns:a16="http://schemas.microsoft.com/office/drawing/2014/main" id="{5DC460EF-BA6E-D174-6152-981FBFC7338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18" name="TextBox 10">
            <a:extLst>
              <a:ext uri="{FF2B5EF4-FFF2-40B4-BE49-F238E27FC236}">
                <a16:creationId xmlns:a16="http://schemas.microsoft.com/office/drawing/2014/main" id="{351C5387-89AB-C995-6142-A6632E27F269}"/>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tx2"/>
                </a:solidFill>
                <a:latin typeface="Effra 1"/>
              </a:rPr>
              <a:t>2024 SIA NAR SPRING CONFERENCE</a:t>
            </a:r>
          </a:p>
        </p:txBody>
      </p:sp>
    </p:spTree>
    <p:extLst>
      <p:ext uri="{BB962C8B-B14F-4D97-AF65-F5344CB8AC3E}">
        <p14:creationId xmlns:p14="http://schemas.microsoft.com/office/powerpoint/2010/main" val="4256222427"/>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0A709A2-20A0-F316-39AA-C01E83F5F442}"/>
              </a:ext>
            </a:extLst>
          </p:cNvPr>
          <p:cNvPicPr>
            <a:picLocks noChangeAspect="1"/>
          </p:cNvPicPr>
          <p:nvPr/>
        </p:nvPicPr>
        <p:blipFill rotWithShape="1">
          <a:blip r:embed="rId3"/>
          <a:srcRect l="11972" t="2650"/>
          <a:stretch/>
        </p:blipFill>
        <p:spPr>
          <a:xfrm>
            <a:off x="0" y="34089"/>
            <a:ext cx="14003006" cy="10289005"/>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1696700" y="5143499"/>
            <a:ext cx="5599499" cy="726674"/>
          </a:xfrm>
          <a:prstGeom prst="rect">
            <a:avLst/>
          </a:prstGeom>
        </p:spPr>
        <p:txBody>
          <a:bodyPr wrap="square" lIns="0" tIns="0" rIns="0" bIns="0" rtlCol="0" anchor="t">
            <a:spAutoFit/>
          </a:bodyPr>
          <a:lstStyle/>
          <a:p>
            <a:pPr marL="0" lvl="0" indent="0" algn="r">
              <a:lnSpc>
                <a:spcPts val="6085"/>
              </a:lnSpc>
            </a:pPr>
            <a:r>
              <a:rPr lang="en-US" sz="4500">
                <a:solidFill>
                  <a:srgbClr val="FFFFFF"/>
                </a:solidFill>
                <a:latin typeface="Effra 2"/>
              </a:rPr>
              <a:t>Prom dress giveaway</a:t>
            </a:r>
            <a:endParaRPr lang="en-US" sz="45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2268200" y="3590245"/>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NOT Eligible</a:t>
            </a:r>
          </a:p>
        </p:txBody>
      </p:sp>
      <p:grpSp>
        <p:nvGrpSpPr>
          <p:cNvPr id="12" name="Group 11">
            <a:extLst>
              <a:ext uri="{FF2B5EF4-FFF2-40B4-BE49-F238E27FC236}">
                <a16:creationId xmlns:a16="http://schemas.microsoft.com/office/drawing/2014/main" id="{6247F3D4-6DA9-E7E5-8B55-8E35CF42B42D}"/>
              </a:ext>
            </a:extLst>
          </p:cNvPr>
          <p:cNvGrpSpPr>
            <a:grpSpLocks noChangeAspect="1"/>
          </p:cNvGrpSpPr>
          <p:nvPr/>
        </p:nvGrpSpPr>
        <p:grpSpPr>
          <a:xfrm>
            <a:off x="11696700" y="3480707"/>
            <a:ext cx="1143000" cy="1143000"/>
            <a:chOff x="3117784" y="1411543"/>
            <a:chExt cx="669600" cy="669600"/>
          </a:xfrm>
          <a:noFill/>
        </p:grpSpPr>
        <p:sp>
          <p:nvSpPr>
            <p:cNvPr id="13" name="Google Shape;344;p37">
              <a:extLst>
                <a:ext uri="{FF2B5EF4-FFF2-40B4-BE49-F238E27FC236}">
                  <a16:creationId xmlns:a16="http://schemas.microsoft.com/office/drawing/2014/main" id="{6AB7E7B4-1491-2E94-4C53-FFE4CEFE7501}"/>
                </a:ext>
              </a:extLst>
            </p:cNvPr>
            <p:cNvSpPr/>
            <p:nvPr/>
          </p:nvSpPr>
          <p:spPr>
            <a:xfrm>
              <a:off x="3117784" y="1411543"/>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245;p69">
              <a:extLst>
                <a:ext uri="{FF2B5EF4-FFF2-40B4-BE49-F238E27FC236}">
                  <a16:creationId xmlns:a16="http://schemas.microsoft.com/office/drawing/2014/main" id="{08F7B0EF-B1E3-339B-B9A0-7AD6B1F74128}"/>
                </a:ext>
              </a:extLst>
            </p:cNvPr>
            <p:cNvGrpSpPr/>
            <p:nvPr/>
          </p:nvGrpSpPr>
          <p:grpSpPr>
            <a:xfrm>
              <a:off x="3240811" y="1539463"/>
              <a:ext cx="423521" cy="425009"/>
              <a:chOff x="5779412" y="3699191"/>
              <a:chExt cx="317641" cy="318757"/>
            </a:xfrm>
            <a:grpFill/>
          </p:grpSpPr>
          <p:sp>
            <p:nvSpPr>
              <p:cNvPr id="15" name="Google Shape;9246;p69">
                <a:extLst>
                  <a:ext uri="{FF2B5EF4-FFF2-40B4-BE49-F238E27FC236}">
                    <a16:creationId xmlns:a16="http://schemas.microsoft.com/office/drawing/2014/main" id="{D52DD289-0308-DE96-667D-DDBE628DF09D}"/>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6" name="Google Shape;9247;p69">
                <a:extLst>
                  <a:ext uri="{FF2B5EF4-FFF2-40B4-BE49-F238E27FC236}">
                    <a16:creationId xmlns:a16="http://schemas.microsoft.com/office/drawing/2014/main" id="{74AFA900-CCCC-4BB6-B4A3-191B60E1913B}"/>
                  </a:ext>
                </a:extLst>
              </p:cNvPr>
              <p:cNvSpPr/>
              <p:nvPr/>
            </p:nvSpPr>
            <p:spPr>
              <a:xfrm>
                <a:off x="5779412"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20" name="TextBox 10">
            <a:extLst>
              <a:ext uri="{FF2B5EF4-FFF2-40B4-BE49-F238E27FC236}">
                <a16:creationId xmlns:a16="http://schemas.microsoft.com/office/drawing/2014/main" id="{D72A5058-EAD2-E23F-8147-0A1EC749D316}"/>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NAR SPRING CONFERENCE</a:t>
            </a:r>
          </a:p>
        </p:txBody>
      </p:sp>
    </p:spTree>
    <p:extLst>
      <p:ext uri="{BB962C8B-B14F-4D97-AF65-F5344CB8AC3E}">
        <p14:creationId xmlns:p14="http://schemas.microsoft.com/office/powerpoint/2010/main" val="770782595"/>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22" name="Picture 21" descr="A group of people sitting around a table&#10;&#10;Description automatically generated">
            <a:extLst>
              <a:ext uri="{FF2B5EF4-FFF2-40B4-BE49-F238E27FC236}">
                <a16:creationId xmlns:a16="http://schemas.microsoft.com/office/drawing/2014/main" id="{CE945E72-884D-6EA2-CDD7-830A8EA6309F}"/>
              </a:ext>
            </a:extLst>
          </p:cNvPr>
          <p:cNvPicPr>
            <a:picLocks noChangeAspect="1"/>
          </p:cNvPicPr>
          <p:nvPr/>
        </p:nvPicPr>
        <p:blipFill rotWithShape="1">
          <a:blip r:embed="rId3">
            <a:extLst>
              <a:ext uri="{28A0092B-C50C-407E-A947-70E740481C1C}">
                <a14:useLocalDpi xmlns:a14="http://schemas.microsoft.com/office/drawing/2010/main" val="0"/>
              </a:ext>
            </a:extLst>
          </a:blip>
          <a:srcRect l="27187" t="5292" r="5889"/>
          <a:stretch/>
        </p:blipFill>
        <p:spPr>
          <a:xfrm>
            <a:off x="0" y="0"/>
            <a:ext cx="14162097" cy="9742608"/>
          </a:xfrm>
          <a:prstGeom prst="rect">
            <a:avLst/>
          </a:prstGeom>
        </p:spPr>
      </p:pic>
      <p:grpSp>
        <p:nvGrpSpPr>
          <p:cNvPr id="3" name="Group 3"/>
          <p:cNvGrpSpPr/>
          <p:nvPr/>
        </p:nvGrpSpPr>
        <p:grpSpPr>
          <a:xfrm>
            <a:off x="11049000"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1049000" y="4869278"/>
            <a:ext cx="6705600" cy="1493422"/>
          </a:xfrm>
          <a:prstGeom prst="rect">
            <a:avLst/>
          </a:prstGeom>
        </p:spPr>
        <p:txBody>
          <a:bodyPr wrap="square" lIns="0" tIns="0" rIns="0" bIns="0" rtlCol="0" anchor="t">
            <a:spAutoFit/>
          </a:bodyPr>
          <a:lstStyle/>
          <a:p>
            <a:pPr marL="0" lvl="0" indent="0" algn="r">
              <a:lnSpc>
                <a:spcPts val="6085"/>
              </a:lnSpc>
            </a:pPr>
            <a:r>
              <a:rPr lang="en-US" sz="4000">
                <a:solidFill>
                  <a:srgbClr val="FFFFFF"/>
                </a:solidFill>
                <a:latin typeface="Effra 2"/>
              </a:rPr>
              <a:t>Class on job/college interviews and how to dress </a:t>
            </a:r>
            <a:endParaRPr lang="en-US" sz="40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3147073" y="3588487"/>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Eligible</a:t>
            </a:r>
          </a:p>
        </p:txBody>
      </p:sp>
      <p:grpSp>
        <p:nvGrpSpPr>
          <p:cNvPr id="9" name="Group 8">
            <a:extLst>
              <a:ext uri="{FF2B5EF4-FFF2-40B4-BE49-F238E27FC236}">
                <a16:creationId xmlns:a16="http://schemas.microsoft.com/office/drawing/2014/main" id="{282E6CE5-3B3C-17B8-0F4D-0FBCCBB6A1CB}"/>
              </a:ext>
            </a:extLst>
          </p:cNvPr>
          <p:cNvGrpSpPr>
            <a:grpSpLocks noChangeAspect="1"/>
          </p:cNvGrpSpPr>
          <p:nvPr/>
        </p:nvGrpSpPr>
        <p:grpSpPr>
          <a:xfrm>
            <a:off x="13487400" y="3433358"/>
            <a:ext cx="1127962" cy="1127962"/>
            <a:chOff x="5349292" y="1348960"/>
            <a:chExt cx="669600" cy="669600"/>
          </a:xfrm>
          <a:noFill/>
        </p:grpSpPr>
        <p:sp>
          <p:nvSpPr>
            <p:cNvPr id="12" name="Google Shape;282;p35">
              <a:extLst>
                <a:ext uri="{FF2B5EF4-FFF2-40B4-BE49-F238E27FC236}">
                  <a16:creationId xmlns:a16="http://schemas.microsoft.com/office/drawing/2014/main" id="{55024BA2-22A7-3460-20A7-3A616ABD91DC}"/>
                </a:ext>
              </a:extLst>
            </p:cNvPr>
            <p:cNvSpPr/>
            <p:nvPr/>
          </p:nvSpPr>
          <p:spPr>
            <a:xfrm>
              <a:off x="5349292" y="1348960"/>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9193;p69">
              <a:extLst>
                <a:ext uri="{FF2B5EF4-FFF2-40B4-BE49-F238E27FC236}">
                  <a16:creationId xmlns:a16="http://schemas.microsoft.com/office/drawing/2014/main" id="{BB580A92-C738-637E-B1D9-FFBCAF1D448D}"/>
                </a:ext>
              </a:extLst>
            </p:cNvPr>
            <p:cNvGrpSpPr/>
            <p:nvPr/>
          </p:nvGrpSpPr>
          <p:grpSpPr>
            <a:xfrm>
              <a:off x="5450987" y="1518723"/>
              <a:ext cx="474928" cy="354175"/>
              <a:chOff x="5216456" y="3725484"/>
              <a:chExt cx="356196" cy="265631"/>
            </a:xfrm>
            <a:grpFill/>
          </p:grpSpPr>
          <p:sp>
            <p:nvSpPr>
              <p:cNvPr id="14" name="Google Shape;9194;p69">
                <a:extLst>
                  <a:ext uri="{FF2B5EF4-FFF2-40B4-BE49-F238E27FC236}">
                    <a16:creationId xmlns:a16="http://schemas.microsoft.com/office/drawing/2014/main" id="{F54B8590-448C-D799-0A80-8C8029DC711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5" name="Google Shape;9195;p69">
                <a:extLst>
                  <a:ext uri="{FF2B5EF4-FFF2-40B4-BE49-F238E27FC236}">
                    <a16:creationId xmlns:a16="http://schemas.microsoft.com/office/drawing/2014/main" id="{5DC460EF-BA6E-D174-6152-981FBFC7338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23" name="TextBox 22">
            <a:extLst>
              <a:ext uri="{FF2B5EF4-FFF2-40B4-BE49-F238E27FC236}">
                <a16:creationId xmlns:a16="http://schemas.microsoft.com/office/drawing/2014/main" id="{1FE46B64-1EEA-525E-022E-4039C8013EAC}"/>
              </a:ext>
            </a:extLst>
          </p:cNvPr>
          <p:cNvSpPr txBox="1"/>
          <p:nvPr/>
        </p:nvSpPr>
        <p:spPr>
          <a:xfrm>
            <a:off x="-32084" y="-101273"/>
            <a:ext cx="6781800" cy="506292"/>
          </a:xfrm>
          <a:prstGeom prst="rect">
            <a:avLst/>
          </a:prstGeom>
          <a:noFill/>
        </p:spPr>
        <p:txBody>
          <a:bodyPr wrap="square">
            <a:spAutoFit/>
          </a:bodyPr>
          <a:lstStyle/>
          <a:p>
            <a:pPr>
              <a:lnSpc>
                <a:spcPct val="150000"/>
              </a:lnSpc>
            </a:pPr>
            <a:r>
              <a:rPr lang="en-US" sz="2000" b="1">
                <a:solidFill>
                  <a:schemeClr val="bg1"/>
                </a:solidFill>
                <a:latin typeface="+mj-lt"/>
              </a:rPr>
              <a:t>SI/Bloomington Normal: </a:t>
            </a:r>
            <a:r>
              <a:rPr lang="en-US" sz="1800" i="0" u="none" strike="noStrike" baseline="0">
                <a:solidFill>
                  <a:schemeClr val="bg1"/>
                </a:solidFill>
                <a:latin typeface="Roboto-Regular"/>
              </a:rPr>
              <a:t>Dream It, Reach It for Reentry Women</a:t>
            </a:r>
            <a:endParaRPr lang="en-US" sz="2000">
              <a:solidFill>
                <a:schemeClr val="bg1"/>
              </a:solidFill>
              <a:latin typeface="+mj-lt"/>
            </a:endParaRPr>
          </a:p>
        </p:txBody>
      </p:sp>
      <p:sp>
        <p:nvSpPr>
          <p:cNvPr id="27" name="TextBox 10">
            <a:extLst>
              <a:ext uri="{FF2B5EF4-FFF2-40B4-BE49-F238E27FC236}">
                <a16:creationId xmlns:a16="http://schemas.microsoft.com/office/drawing/2014/main" id="{54510BD0-6F33-27C3-1F96-9B9A81638F8F}"/>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351354928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B06DEE2-65B9-D84D-8BB6-D8878E0AAA9B}"/>
              </a:ext>
            </a:extLst>
          </p:cNvPr>
          <p:cNvPicPr>
            <a:picLocks noChangeAspect="1"/>
          </p:cNvPicPr>
          <p:nvPr/>
        </p:nvPicPr>
        <p:blipFill rotWithShape="1">
          <a:blip r:embed="rId3"/>
          <a:srcRect l="6562" r="961"/>
          <a:stretch/>
        </p:blipFill>
        <p:spPr>
          <a:xfrm>
            <a:off x="0" y="-54249"/>
            <a:ext cx="14162097" cy="10287000"/>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0" name="TextBox 10"/>
          <p:cNvSpPr txBox="1"/>
          <p:nvPr/>
        </p:nvSpPr>
        <p:spPr>
          <a:xfrm>
            <a:off x="11696700" y="4638644"/>
            <a:ext cx="5599499" cy="2275688"/>
          </a:xfrm>
          <a:prstGeom prst="rect">
            <a:avLst/>
          </a:prstGeom>
        </p:spPr>
        <p:txBody>
          <a:bodyPr wrap="square" lIns="0" tIns="0" rIns="0" bIns="0" rtlCol="0" anchor="t">
            <a:spAutoFit/>
          </a:bodyPr>
          <a:lstStyle/>
          <a:p>
            <a:pPr algn="r">
              <a:lnSpc>
                <a:spcPts val="6085"/>
              </a:lnSpc>
            </a:pPr>
            <a:r>
              <a:rPr lang="en-US" sz="4000">
                <a:solidFill>
                  <a:srgbClr val="FFFFFF"/>
                </a:solidFill>
                <a:latin typeface="Effra 2"/>
              </a:rPr>
              <a:t>Donation to </a:t>
            </a:r>
          </a:p>
          <a:p>
            <a:pPr marL="0" lvl="0" indent="0" algn="r">
              <a:lnSpc>
                <a:spcPts val="6085"/>
              </a:lnSpc>
            </a:pPr>
            <a:r>
              <a:rPr lang="en-US" sz="4000">
                <a:solidFill>
                  <a:srgbClr val="FFFFFF"/>
                </a:solidFill>
                <a:latin typeface="Effra 2"/>
              </a:rPr>
              <a:t>local nonprofit that rehabilitates marine life </a:t>
            </a:r>
            <a:endParaRPr lang="en-US" sz="4000">
              <a:solidFill>
                <a:srgbClr val="FFFFFF"/>
              </a:solidFill>
              <a:latin typeface="Effra 2"/>
              <a:hlinkClick r:id="rId7" tooltip="https://www.soroptimist.org/for-clubs-and-members/federation-information/recognition-and-branding-tools/brand-visual-guide.html"/>
            </a:endParaRPr>
          </a:p>
        </p:txBody>
      </p:sp>
      <p:sp>
        <p:nvSpPr>
          <p:cNvPr id="11" name="TextBox 11"/>
          <p:cNvSpPr txBox="1"/>
          <p:nvPr/>
        </p:nvSpPr>
        <p:spPr>
          <a:xfrm>
            <a:off x="12268200" y="3590245"/>
            <a:ext cx="5778956" cy="923925"/>
          </a:xfrm>
          <a:prstGeom prst="rect">
            <a:avLst/>
          </a:prstGeom>
        </p:spPr>
        <p:txBody>
          <a:bodyPr lIns="0" tIns="0" rIns="0" bIns="0" rtlCol="0" anchor="t">
            <a:spAutoFit/>
          </a:bodyPr>
          <a:lstStyle/>
          <a:p>
            <a:pPr marL="0" lvl="0" indent="0" algn="ctr">
              <a:lnSpc>
                <a:spcPts val="7200"/>
              </a:lnSpc>
            </a:pPr>
            <a:r>
              <a:rPr lang="en-US" sz="6000">
                <a:solidFill>
                  <a:srgbClr val="BCF7FF"/>
                </a:solidFill>
                <a:latin typeface="Effra 1"/>
              </a:rPr>
              <a:t>NOT Eligible</a:t>
            </a:r>
          </a:p>
        </p:txBody>
      </p:sp>
      <p:grpSp>
        <p:nvGrpSpPr>
          <p:cNvPr id="12" name="Group 11">
            <a:extLst>
              <a:ext uri="{FF2B5EF4-FFF2-40B4-BE49-F238E27FC236}">
                <a16:creationId xmlns:a16="http://schemas.microsoft.com/office/drawing/2014/main" id="{6247F3D4-6DA9-E7E5-8B55-8E35CF42B42D}"/>
              </a:ext>
            </a:extLst>
          </p:cNvPr>
          <p:cNvGrpSpPr>
            <a:grpSpLocks noChangeAspect="1"/>
          </p:cNvGrpSpPr>
          <p:nvPr/>
        </p:nvGrpSpPr>
        <p:grpSpPr>
          <a:xfrm>
            <a:off x="11696700" y="3480707"/>
            <a:ext cx="1143000" cy="1143000"/>
            <a:chOff x="3117784" y="1411543"/>
            <a:chExt cx="669600" cy="669600"/>
          </a:xfrm>
          <a:noFill/>
        </p:grpSpPr>
        <p:sp>
          <p:nvSpPr>
            <p:cNvPr id="13" name="Google Shape;344;p37">
              <a:extLst>
                <a:ext uri="{FF2B5EF4-FFF2-40B4-BE49-F238E27FC236}">
                  <a16:creationId xmlns:a16="http://schemas.microsoft.com/office/drawing/2014/main" id="{6AB7E7B4-1491-2E94-4C53-FFE4CEFE7501}"/>
                </a:ext>
              </a:extLst>
            </p:cNvPr>
            <p:cNvSpPr/>
            <p:nvPr/>
          </p:nvSpPr>
          <p:spPr>
            <a:xfrm>
              <a:off x="3117784" y="1411543"/>
              <a:ext cx="669600" cy="669600"/>
            </a:xfrm>
            <a:prstGeom prst="ellipse">
              <a:avLst/>
            </a:prstGeom>
            <a:grpFill/>
            <a:ln w="508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245;p69">
              <a:extLst>
                <a:ext uri="{FF2B5EF4-FFF2-40B4-BE49-F238E27FC236}">
                  <a16:creationId xmlns:a16="http://schemas.microsoft.com/office/drawing/2014/main" id="{08F7B0EF-B1E3-339B-B9A0-7AD6B1F74128}"/>
                </a:ext>
              </a:extLst>
            </p:cNvPr>
            <p:cNvGrpSpPr/>
            <p:nvPr/>
          </p:nvGrpSpPr>
          <p:grpSpPr>
            <a:xfrm>
              <a:off x="3240811" y="1539463"/>
              <a:ext cx="423521" cy="425009"/>
              <a:chOff x="5779412" y="3699191"/>
              <a:chExt cx="317641" cy="318757"/>
            </a:xfrm>
            <a:grpFill/>
          </p:grpSpPr>
          <p:sp>
            <p:nvSpPr>
              <p:cNvPr id="15" name="Google Shape;9246;p69">
                <a:extLst>
                  <a:ext uri="{FF2B5EF4-FFF2-40B4-BE49-F238E27FC236}">
                    <a16:creationId xmlns:a16="http://schemas.microsoft.com/office/drawing/2014/main" id="{D52DD289-0308-DE96-667D-DDBE628DF09D}"/>
                  </a:ext>
                </a:extLst>
              </p:cNvPr>
              <p:cNvSpPr/>
              <p:nvPr/>
            </p:nvSpPr>
            <p:spPr>
              <a:xfrm>
                <a:off x="5892837" y="3700334"/>
                <a:ext cx="204216" cy="317614"/>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sp>
            <p:nvSpPr>
              <p:cNvPr id="16" name="Google Shape;9247;p69">
                <a:extLst>
                  <a:ext uri="{FF2B5EF4-FFF2-40B4-BE49-F238E27FC236}">
                    <a16:creationId xmlns:a16="http://schemas.microsoft.com/office/drawing/2014/main" id="{74AFA900-CCCC-4BB6-B4A3-191B60E1913B}"/>
                  </a:ext>
                </a:extLst>
              </p:cNvPr>
              <p:cNvSpPr/>
              <p:nvPr/>
            </p:nvSpPr>
            <p:spPr>
              <a:xfrm>
                <a:off x="5779412" y="3699191"/>
                <a:ext cx="195134" cy="316883"/>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grpFill/>
              <a:ln w="50800">
                <a:solidFill>
                  <a:schemeClr val="bg1"/>
                </a:solidFill>
              </a:ln>
            </p:spPr>
            <p:txBody>
              <a:bodyPr spcFirstLastPara="1" wrap="square" lIns="121900" tIns="121900" rIns="121900" bIns="121900" anchor="ctr" anchorCtr="0">
                <a:noAutofit/>
              </a:bodyPr>
              <a:lstStyle/>
              <a:p>
                <a:endParaRPr sz="2400"/>
              </a:p>
            </p:txBody>
          </p:sp>
        </p:grpSp>
      </p:grpSp>
      <p:sp>
        <p:nvSpPr>
          <p:cNvPr id="18" name="TextBox 10">
            <a:extLst>
              <a:ext uri="{FF2B5EF4-FFF2-40B4-BE49-F238E27FC236}">
                <a16:creationId xmlns:a16="http://schemas.microsoft.com/office/drawing/2014/main" id="{D0410E51-52DE-21E5-98E7-4E090C79B522}"/>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2237330275"/>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9" name="Picture 18" descr="A group of people in a room with sewing machines&#10;&#10;Description automatically generated">
            <a:extLst>
              <a:ext uri="{FF2B5EF4-FFF2-40B4-BE49-F238E27FC236}">
                <a16:creationId xmlns:a16="http://schemas.microsoft.com/office/drawing/2014/main" id="{7FE74A25-12A7-EAA4-3977-97C76FFE848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656" t="41559" r="13714"/>
          <a:stretch/>
        </p:blipFill>
        <p:spPr>
          <a:xfrm>
            <a:off x="0" y="38100"/>
            <a:ext cx="14162097" cy="9755605"/>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1" name="TextBox 11"/>
          <p:cNvSpPr txBox="1"/>
          <p:nvPr/>
        </p:nvSpPr>
        <p:spPr>
          <a:xfrm>
            <a:off x="11342475" y="4000500"/>
            <a:ext cx="7191229" cy="1846659"/>
          </a:xfrm>
          <a:prstGeom prst="rect">
            <a:avLst/>
          </a:prstGeom>
        </p:spPr>
        <p:txBody>
          <a:bodyPr wrap="square" lIns="0" tIns="0" rIns="0" bIns="0" rtlCol="0" anchor="t">
            <a:spAutoFit/>
          </a:bodyPr>
          <a:lstStyle/>
          <a:p>
            <a:pPr marL="0" lvl="0" indent="0" algn="ctr">
              <a:lnSpc>
                <a:spcPts val="7200"/>
              </a:lnSpc>
            </a:pPr>
            <a:r>
              <a:rPr lang="en-US" sz="6000">
                <a:solidFill>
                  <a:srgbClr val="BCF7FF"/>
                </a:solidFill>
                <a:latin typeface="Effra 1"/>
              </a:rPr>
              <a:t>Focus on another project!</a:t>
            </a:r>
          </a:p>
        </p:txBody>
      </p:sp>
      <p:sp>
        <p:nvSpPr>
          <p:cNvPr id="21" name="TextBox 20">
            <a:extLst>
              <a:ext uri="{FF2B5EF4-FFF2-40B4-BE49-F238E27FC236}">
                <a16:creationId xmlns:a16="http://schemas.microsoft.com/office/drawing/2014/main" id="{BABF7DC0-89BB-CD4A-21A5-D29235AC6F40}"/>
              </a:ext>
            </a:extLst>
          </p:cNvPr>
          <p:cNvSpPr txBox="1"/>
          <p:nvPr/>
        </p:nvSpPr>
        <p:spPr>
          <a:xfrm>
            <a:off x="9096795" y="-18384"/>
            <a:ext cx="6781800" cy="506292"/>
          </a:xfrm>
          <a:prstGeom prst="rect">
            <a:avLst/>
          </a:prstGeom>
          <a:noFill/>
        </p:spPr>
        <p:txBody>
          <a:bodyPr wrap="square">
            <a:spAutoFit/>
          </a:bodyPr>
          <a:lstStyle/>
          <a:p>
            <a:pPr>
              <a:lnSpc>
                <a:spcPct val="150000"/>
              </a:lnSpc>
            </a:pPr>
            <a:r>
              <a:rPr lang="en-US" sz="2000" b="1">
                <a:solidFill>
                  <a:schemeClr val="bg1"/>
                </a:solidFill>
                <a:latin typeface="+mj-lt"/>
              </a:rPr>
              <a:t>SI/Rio Negro: </a:t>
            </a:r>
            <a:r>
              <a:rPr lang="en-US" sz="1800" i="0" u="none" strike="noStrike" baseline="0">
                <a:solidFill>
                  <a:schemeClr val="bg1"/>
                </a:solidFill>
                <a:latin typeface="Roboto-Regular"/>
              </a:rPr>
              <a:t>Economic Activities and Training</a:t>
            </a:r>
            <a:endParaRPr lang="en-US" sz="2000">
              <a:solidFill>
                <a:schemeClr val="bg1"/>
              </a:solidFill>
              <a:latin typeface="+mj-lt"/>
            </a:endParaRPr>
          </a:p>
        </p:txBody>
      </p:sp>
      <p:sp>
        <p:nvSpPr>
          <p:cNvPr id="22" name="TextBox 10">
            <a:extLst>
              <a:ext uri="{FF2B5EF4-FFF2-40B4-BE49-F238E27FC236}">
                <a16:creationId xmlns:a16="http://schemas.microsoft.com/office/drawing/2014/main" id="{8128D497-2800-FD83-6D46-68A0750F4F86}"/>
              </a:ext>
            </a:extLst>
          </p:cNvPr>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extLst>
      <p:ext uri="{BB962C8B-B14F-4D97-AF65-F5344CB8AC3E}">
        <p14:creationId xmlns:p14="http://schemas.microsoft.com/office/powerpoint/2010/main" val="83525674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9">
            <a:extLst>
              <a:ext uri="{FF2B5EF4-FFF2-40B4-BE49-F238E27FC236}">
                <a16:creationId xmlns:a16="http://schemas.microsoft.com/office/drawing/2014/main" id="{D6A30607-0B88-5F04-9FB4-7C7DC08243F0}"/>
              </a:ext>
            </a:extLst>
          </p:cNvPr>
          <p:cNvPicPr>
            <a:picLocks noChangeAspect="1"/>
          </p:cNvPicPr>
          <p:nvPr/>
        </p:nvPicPr>
        <p:blipFill rotWithShape="1">
          <a:blip r:embed="rId3">
            <a:alphaModFix amt="70000"/>
          </a:blip>
          <a:srcRect l="29430" t="5433" r="36015" b="12050"/>
          <a:stretch/>
        </p:blipFill>
        <p:spPr>
          <a:xfrm rot="5400000">
            <a:off x="4018166" y="-4005468"/>
            <a:ext cx="10274300" cy="18310636"/>
          </a:xfrm>
          <a:prstGeom prst="rect">
            <a:avLst/>
          </a:prstGeom>
        </p:spPr>
      </p:pic>
      <p:grpSp>
        <p:nvGrpSpPr>
          <p:cNvPr id="3" name="Group 3"/>
          <p:cNvGrpSpPr/>
          <p:nvPr/>
        </p:nvGrpSpPr>
        <p:grpSpPr>
          <a:xfrm>
            <a:off x="16853151" y="542156"/>
            <a:ext cx="1358649" cy="973088"/>
            <a:chOff x="216565" y="0"/>
            <a:chExt cx="1811532" cy="1297451"/>
          </a:xfrm>
        </p:grpSpPr>
        <p:sp>
          <p:nvSpPr>
            <p:cNvPr id="4" name="Freeform 4"/>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solidFill>
                  <a:schemeClr val="bg1"/>
                </a:solidFill>
              </a:endParaRPr>
            </a:p>
          </p:txBody>
        </p:sp>
        <p:sp>
          <p:nvSpPr>
            <p:cNvPr id="5" name="Freeform 5"/>
            <p:cNvSpPr/>
            <p:nvPr/>
          </p:nvSpPr>
          <p:spPr>
            <a:xfrm>
              <a:off x="216565"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8" name="TextBox 8"/>
          <p:cNvSpPr txBox="1"/>
          <p:nvPr/>
        </p:nvSpPr>
        <p:spPr>
          <a:xfrm>
            <a:off x="796187" y="9431253"/>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NAR SPRING CONFERENCE</a:t>
            </a:r>
          </a:p>
        </p:txBody>
      </p:sp>
      <p:sp>
        <p:nvSpPr>
          <p:cNvPr id="11" name="TextBox 7">
            <a:extLst>
              <a:ext uri="{FF2B5EF4-FFF2-40B4-BE49-F238E27FC236}">
                <a16:creationId xmlns:a16="http://schemas.microsoft.com/office/drawing/2014/main" id="{5FCD9968-44C1-6BDB-0344-3E8E71319216}"/>
              </a:ext>
            </a:extLst>
          </p:cNvPr>
          <p:cNvSpPr txBox="1"/>
          <p:nvPr/>
        </p:nvSpPr>
        <p:spPr>
          <a:xfrm>
            <a:off x="595907" y="135181"/>
            <a:ext cx="13134478" cy="1128129"/>
          </a:xfrm>
          <a:prstGeom prst="rect">
            <a:avLst/>
          </a:prstGeom>
        </p:spPr>
        <p:txBody>
          <a:bodyPr wrap="square" lIns="0" tIns="0" rIns="0" bIns="0" rtlCol="0" anchor="t">
            <a:spAutoFit/>
          </a:bodyPr>
          <a:lstStyle/>
          <a:p>
            <a:pPr>
              <a:lnSpc>
                <a:spcPts val="9431"/>
              </a:lnSpc>
            </a:pPr>
            <a:r>
              <a:rPr lang="en-US" sz="7200">
                <a:solidFill>
                  <a:schemeClr val="bg1"/>
                </a:solidFill>
                <a:latin typeface="Effra 1"/>
              </a:rPr>
              <a:t>What is our BIG GOAL?</a:t>
            </a:r>
          </a:p>
        </p:txBody>
      </p:sp>
      <p:pic>
        <p:nvPicPr>
          <p:cNvPr id="12" name="Picture 4" descr="Female graduate student - Free people icons">
            <a:extLst>
              <a:ext uri="{FF2B5EF4-FFF2-40B4-BE49-F238E27FC236}">
                <a16:creationId xmlns:a16="http://schemas.microsoft.com/office/drawing/2014/main" id="{075DD34D-342B-A85A-3634-5ACCA65FA13D}"/>
              </a:ext>
            </a:extLst>
          </p:cNvPr>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sharpenSoften amount="-50000"/>
                    </a14:imgEffect>
                    <a14:imgEffect>
                      <a14:colorTemperature colorTemp="15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05600" y="8242397"/>
            <a:ext cx="1979798" cy="1979798"/>
          </a:xfrm>
          <a:prstGeom prst="rect">
            <a:avLst/>
          </a:prstGeom>
          <a:noFill/>
          <a:ln>
            <a:noFill/>
          </a:ln>
        </p:spPr>
      </p:pic>
      <p:sp>
        <p:nvSpPr>
          <p:cNvPr id="13" name="Google Shape;244;p33">
            <a:extLst>
              <a:ext uri="{FF2B5EF4-FFF2-40B4-BE49-F238E27FC236}">
                <a16:creationId xmlns:a16="http://schemas.microsoft.com/office/drawing/2014/main" id="{2AD8BFAC-6EAE-E7CA-91BF-BD17727806FC}"/>
              </a:ext>
            </a:extLst>
          </p:cNvPr>
          <p:cNvSpPr txBox="1">
            <a:spLocks/>
          </p:cNvSpPr>
          <p:nvPr/>
        </p:nvSpPr>
        <p:spPr>
          <a:xfrm>
            <a:off x="8763000" y="8039100"/>
            <a:ext cx="9547634" cy="2082994"/>
          </a:xfrm>
          <a:prstGeom prst="rect">
            <a:avLst/>
          </a:prstGeom>
          <a:noFill/>
          <a:ln>
            <a:noFill/>
          </a:ln>
        </p:spPr>
        <p:txBody>
          <a:bodyPr spcFirstLastPara="1" wrap="square" lIns="91440"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ssistant"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0" b="1">
                <a:solidFill>
                  <a:schemeClr val="bg1"/>
                </a:solidFill>
                <a:latin typeface="+mj-lt"/>
                <a:ea typeface="Yu Mincho" panose="02020400000000000000" pitchFamily="18" charset="-128"/>
                <a:cs typeface="Times New Roman" panose="02020603050405020304" pitchFamily="18" charset="0"/>
              </a:rPr>
              <a:t>x</a:t>
            </a:r>
            <a:r>
              <a:rPr lang="en-US" sz="8800" b="1">
                <a:solidFill>
                  <a:schemeClr val="bg1"/>
                </a:solidFill>
                <a:latin typeface="+mj-lt"/>
                <a:ea typeface="Yu Mincho" panose="02020400000000000000" pitchFamily="18" charset="-128"/>
                <a:cs typeface="Times New Roman" panose="02020603050405020304" pitchFamily="18" charset="0"/>
              </a:rPr>
              <a:t> 500,000</a:t>
            </a:r>
          </a:p>
          <a:p>
            <a:r>
              <a:rPr lang="en-US" sz="5400" b="1">
                <a:solidFill>
                  <a:schemeClr val="bg1"/>
                </a:solidFill>
                <a:latin typeface="+mj-lt"/>
                <a:ea typeface="Yu Mincho" panose="02020400000000000000" pitchFamily="18" charset="-128"/>
                <a:cs typeface="Times New Roman" panose="02020603050405020304" pitchFamily="18" charset="0"/>
              </a:rPr>
              <a:t>empowered to live their dreams</a:t>
            </a:r>
          </a:p>
        </p:txBody>
      </p:sp>
      <p:sp>
        <p:nvSpPr>
          <p:cNvPr id="17" name="TextBox 16">
            <a:extLst>
              <a:ext uri="{FF2B5EF4-FFF2-40B4-BE49-F238E27FC236}">
                <a16:creationId xmlns:a16="http://schemas.microsoft.com/office/drawing/2014/main" id="{E6604FE6-3DB5-75CE-17F0-F8A8BB7856C7}"/>
              </a:ext>
            </a:extLst>
          </p:cNvPr>
          <p:cNvSpPr txBox="1"/>
          <p:nvPr/>
        </p:nvSpPr>
        <p:spPr>
          <a:xfrm>
            <a:off x="15092824" y="-52107"/>
            <a:ext cx="3529353" cy="506292"/>
          </a:xfrm>
          <a:prstGeom prst="rect">
            <a:avLst/>
          </a:prstGeom>
          <a:noFill/>
        </p:spPr>
        <p:txBody>
          <a:bodyPr wrap="square">
            <a:spAutoFit/>
          </a:bodyPr>
          <a:lstStyle/>
          <a:p>
            <a:pPr>
              <a:lnSpc>
                <a:spcPct val="150000"/>
              </a:lnSpc>
            </a:pPr>
            <a:r>
              <a:rPr lang="en-US" sz="2000" b="1">
                <a:solidFill>
                  <a:schemeClr val="bg1"/>
                </a:solidFill>
                <a:latin typeface="+mj-lt"/>
              </a:rPr>
              <a:t>SI/Norwalk Sante Fe Springs</a:t>
            </a:r>
            <a:endParaRPr lang="en-US" sz="2000">
              <a:solidFill>
                <a:schemeClr val="bg1"/>
              </a:solidFill>
              <a:latin typeface="+mj-lt"/>
            </a:endParaRPr>
          </a:p>
        </p:txBody>
      </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F5EFEB"/>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504893" y="1102252"/>
            <a:ext cx="12083005" cy="7793538"/>
          </a:xfrm>
          <a:custGeom>
            <a:avLst/>
            <a:gdLst/>
            <a:ahLst/>
            <a:cxnLst/>
            <a:rect l="l" t="t" r="r" b="b"/>
            <a:pathLst>
              <a:path w="12083005" h="7793538">
                <a:moveTo>
                  <a:pt x="0" y="0"/>
                </a:moveTo>
                <a:lnTo>
                  <a:pt x="12083005" y="0"/>
                </a:lnTo>
                <a:lnTo>
                  <a:pt x="12083005" y="7793538"/>
                </a:lnTo>
                <a:lnTo>
                  <a:pt x="0" y="7793538"/>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0051044" y="2043484"/>
            <a:ext cx="8859926" cy="9034940"/>
            <a:chOff x="0" y="0"/>
            <a:chExt cx="2333478" cy="2379573"/>
          </a:xfrm>
        </p:grpSpPr>
        <p:sp>
          <p:nvSpPr>
            <p:cNvPr id="7" name="Freeform 7"/>
            <p:cNvSpPr/>
            <p:nvPr/>
          </p:nvSpPr>
          <p:spPr>
            <a:xfrm>
              <a:off x="0" y="0"/>
              <a:ext cx="2333478" cy="2379573"/>
            </a:xfrm>
            <a:custGeom>
              <a:avLst/>
              <a:gdLst/>
              <a:ahLst/>
              <a:cxnLst/>
              <a:rect l="l" t="t" r="r" b="b"/>
              <a:pathLst>
                <a:path w="2333478" h="2379573">
                  <a:moveTo>
                    <a:pt x="43691" y="0"/>
                  </a:moveTo>
                  <a:lnTo>
                    <a:pt x="2289788" y="0"/>
                  </a:lnTo>
                  <a:cubicBezTo>
                    <a:pt x="2301375" y="0"/>
                    <a:pt x="2312488" y="4603"/>
                    <a:pt x="2320682" y="12797"/>
                  </a:cubicBezTo>
                  <a:cubicBezTo>
                    <a:pt x="2328875" y="20990"/>
                    <a:pt x="2333478" y="32103"/>
                    <a:pt x="2333478" y="43691"/>
                  </a:cubicBezTo>
                  <a:lnTo>
                    <a:pt x="2333478" y="2335882"/>
                  </a:lnTo>
                  <a:cubicBezTo>
                    <a:pt x="2333478" y="2347470"/>
                    <a:pt x="2328875" y="2358582"/>
                    <a:pt x="2320682" y="2366776"/>
                  </a:cubicBezTo>
                  <a:cubicBezTo>
                    <a:pt x="2312488" y="2374970"/>
                    <a:pt x="2301375" y="2379573"/>
                    <a:pt x="2289788" y="2379573"/>
                  </a:cubicBezTo>
                  <a:lnTo>
                    <a:pt x="43691" y="2379573"/>
                  </a:lnTo>
                  <a:cubicBezTo>
                    <a:pt x="32103" y="2379573"/>
                    <a:pt x="20990" y="2374970"/>
                    <a:pt x="12797" y="2366776"/>
                  </a:cubicBezTo>
                  <a:cubicBezTo>
                    <a:pt x="4603" y="2358582"/>
                    <a:pt x="0" y="2347470"/>
                    <a:pt x="0" y="2335882"/>
                  </a:cubicBezTo>
                  <a:lnTo>
                    <a:pt x="0" y="43691"/>
                  </a:lnTo>
                  <a:cubicBezTo>
                    <a:pt x="0" y="32103"/>
                    <a:pt x="4603" y="20990"/>
                    <a:pt x="12797" y="12797"/>
                  </a:cubicBezTo>
                  <a:cubicBezTo>
                    <a:pt x="20990" y="4603"/>
                    <a:pt x="32103" y="0"/>
                    <a:pt x="43691" y="0"/>
                  </a:cubicBezTo>
                  <a:close/>
                </a:path>
              </a:pathLst>
            </a:custGeom>
            <a:solidFill>
              <a:srgbClr val="253572"/>
            </a:solidFill>
          </p:spPr>
          <p:txBody>
            <a:bodyPr/>
            <a:lstStyle/>
            <a:p>
              <a:endParaRPr lang="en-US"/>
            </a:p>
          </p:txBody>
        </p:sp>
        <p:sp>
          <p:nvSpPr>
            <p:cNvPr id="8" name="TextBox 8"/>
            <p:cNvSpPr txBox="1"/>
            <p:nvPr/>
          </p:nvSpPr>
          <p:spPr>
            <a:xfrm>
              <a:off x="0" y="-28575"/>
              <a:ext cx="2333478" cy="2408148"/>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10727614" y="2863441"/>
            <a:ext cx="6531686" cy="1774973"/>
          </a:xfrm>
          <a:prstGeom prst="rect">
            <a:avLst/>
          </a:prstGeom>
        </p:spPr>
        <p:txBody>
          <a:bodyPr lIns="0" tIns="0" rIns="0" bIns="0" rtlCol="0" anchor="t">
            <a:spAutoFit/>
          </a:bodyPr>
          <a:lstStyle/>
          <a:p>
            <a:pPr marL="0" lvl="0" indent="0" algn="r">
              <a:lnSpc>
                <a:spcPts val="6811"/>
              </a:lnSpc>
            </a:pPr>
            <a:r>
              <a:rPr lang="en-US" sz="8000">
                <a:solidFill>
                  <a:srgbClr val="F5EFEB"/>
                </a:solidFill>
                <a:latin typeface="Effra 1"/>
              </a:rPr>
              <a:t>Report your project!</a:t>
            </a:r>
          </a:p>
        </p:txBody>
      </p:sp>
      <p:sp>
        <p:nvSpPr>
          <p:cNvPr id="10" name="Freeform 10"/>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pic>
        <p:nvPicPr>
          <p:cNvPr id="21" name="Picture 20">
            <a:extLst>
              <a:ext uri="{FF2B5EF4-FFF2-40B4-BE49-F238E27FC236}">
                <a16:creationId xmlns:a16="http://schemas.microsoft.com/office/drawing/2014/main" id="{87BA2232-DAF1-8D03-AAF1-2732957A77A5}"/>
              </a:ext>
            </a:extLst>
          </p:cNvPr>
          <p:cNvPicPr>
            <a:picLocks noChangeAspect="1"/>
          </p:cNvPicPr>
          <p:nvPr/>
        </p:nvPicPr>
        <p:blipFill>
          <a:blip r:embed="rId7"/>
          <a:stretch>
            <a:fillRect/>
          </a:stretch>
        </p:blipFill>
        <p:spPr>
          <a:xfrm>
            <a:off x="2512021" y="1614919"/>
            <a:ext cx="7097319" cy="5661906"/>
          </a:xfrm>
          <a:prstGeom prst="rect">
            <a:avLst/>
          </a:prstGeom>
        </p:spPr>
      </p:pic>
      <p:pic>
        <p:nvPicPr>
          <p:cNvPr id="22" name="Picture 14"/>
          <p:cNvPicPr>
            <a:picLocks noChangeAspect="1"/>
          </p:cNvPicPr>
          <p:nvPr/>
        </p:nvPicPr>
        <p:blipFill>
          <a:blip r:embed="rId8"/>
          <a:srcRect/>
          <a:stretch>
            <a:fillRect/>
          </a:stretch>
        </p:blipFill>
        <p:spPr>
          <a:xfrm rot="18511606">
            <a:off x="1438924" y="4943678"/>
            <a:ext cx="1965217" cy="2079594"/>
          </a:xfrm>
          <a:prstGeom prst="rect">
            <a:avLst/>
          </a:prstGeom>
        </p:spPr>
      </p:pic>
      <p:sp>
        <p:nvSpPr>
          <p:cNvPr id="25" name="Oval 24">
            <a:extLst>
              <a:ext uri="{FF2B5EF4-FFF2-40B4-BE49-F238E27FC236}">
                <a16:creationId xmlns:a16="http://schemas.microsoft.com/office/drawing/2014/main" id="{D0828517-35CB-D3EB-4D45-651159586983}"/>
              </a:ext>
            </a:extLst>
          </p:cNvPr>
          <p:cNvSpPr/>
          <p:nvPr/>
        </p:nvSpPr>
        <p:spPr>
          <a:xfrm>
            <a:off x="12430092" y="8058485"/>
            <a:ext cx="1886498" cy="19349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No PDF file document icon. Download pdf button.">
            <a:extLst>
              <a:ext uri="{FF2B5EF4-FFF2-40B4-BE49-F238E27FC236}">
                <a16:creationId xmlns:a16="http://schemas.microsoft.com/office/drawing/2014/main" id="{8424A6A3-8805-91FB-ACD3-F3726D25D2F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730" t="5624" r="11059" b="7421"/>
          <a:stretch/>
        </p:blipFill>
        <p:spPr bwMode="auto">
          <a:xfrm>
            <a:off x="12745405" y="8353778"/>
            <a:ext cx="1220500" cy="1356938"/>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045E1096-BD2B-7E6A-5CD4-4E1564D80DBD}"/>
              </a:ext>
            </a:extLst>
          </p:cNvPr>
          <p:cNvSpPr/>
          <p:nvPr/>
        </p:nvSpPr>
        <p:spPr>
          <a:xfrm>
            <a:off x="14794978" y="8058485"/>
            <a:ext cx="1886498" cy="193498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no spam">
            <a:extLst>
              <a:ext uri="{FF2B5EF4-FFF2-40B4-BE49-F238E27FC236}">
                <a16:creationId xmlns:a16="http://schemas.microsoft.com/office/drawing/2014/main" id="{64BF4217-1F19-0A6C-629E-0A441DA0595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706"/>
          <a:stretch/>
        </p:blipFill>
        <p:spPr bwMode="auto">
          <a:xfrm>
            <a:off x="15098635" y="8366478"/>
            <a:ext cx="1322844" cy="1371871"/>
          </a:xfrm>
          <a:prstGeom prst="ellipse">
            <a:avLst/>
          </a:prstGeom>
          <a:noFill/>
          <a:extLst>
            <a:ext uri="{909E8E84-426E-40DD-AFC4-6F175D3DCCD1}">
              <a14:hiddenFill xmlns:a14="http://schemas.microsoft.com/office/drawing/2010/main">
                <a:solidFill>
                  <a:srgbClr val="FFFFFF"/>
                </a:solidFill>
              </a14:hiddenFill>
            </a:ext>
          </a:extLst>
        </p:spPr>
      </p:pic>
      <p:sp>
        <p:nvSpPr>
          <p:cNvPr id="29" name="TextBox 19"/>
          <p:cNvSpPr txBox="1"/>
          <p:nvPr/>
        </p:nvSpPr>
        <p:spPr>
          <a:xfrm>
            <a:off x="12115800" y="5978115"/>
            <a:ext cx="6465621" cy="1438086"/>
          </a:xfrm>
          <a:prstGeom prst="rect">
            <a:avLst/>
          </a:prstGeom>
        </p:spPr>
        <p:txBody>
          <a:bodyPr lIns="0" tIns="0" rIns="0" bIns="0" rtlCol="0" anchor="t">
            <a:spAutoFit/>
          </a:bodyPr>
          <a:lstStyle/>
          <a:p>
            <a:pPr>
              <a:lnSpc>
                <a:spcPts val="5800"/>
              </a:lnSpc>
            </a:pPr>
            <a:r>
              <a:rPr lang="en-US" sz="3600">
                <a:solidFill>
                  <a:srgbClr val="F5EFEB"/>
                </a:solidFill>
                <a:latin typeface="Effra 2"/>
              </a:rPr>
              <a:t>Online Reporting Form</a:t>
            </a:r>
          </a:p>
          <a:p>
            <a:pPr>
              <a:lnSpc>
                <a:spcPts val="5800"/>
              </a:lnSpc>
            </a:pPr>
            <a:r>
              <a:rPr lang="en-US" sz="3600">
                <a:solidFill>
                  <a:srgbClr val="F5EFEB"/>
                </a:solidFill>
                <a:latin typeface="Effra 2"/>
              </a:rPr>
              <a:t>Deadline: June 30</a:t>
            </a:r>
          </a:p>
        </p:txBody>
      </p:sp>
      <p:sp>
        <p:nvSpPr>
          <p:cNvPr id="30" name="Freeform 18"/>
          <p:cNvSpPr/>
          <p:nvPr/>
        </p:nvSpPr>
        <p:spPr>
          <a:xfrm>
            <a:off x="11718087" y="6294465"/>
            <a:ext cx="362292" cy="1035469"/>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11">
              <a:extLst>
                <a:ext uri="{96DAC541-7B7A-43D3-8B79-37D633B846F1}">
                  <asvg:svgBlip xmlns:asvg="http://schemas.microsoft.com/office/drawing/2016/SVG/main" r:embed="rId12"/>
                </a:ext>
              </a:extLst>
            </a:blip>
            <a:stretch>
              <a:fillRect r="26048" b="-147220"/>
            </a:stretch>
          </a:blipFill>
        </p:spPr>
        <p:txBody>
          <a:bodyPr/>
          <a:lstStyle/>
          <a:p>
            <a:endParaRPr lang="en-US"/>
          </a:p>
        </p:txBody>
      </p:sp>
      <p:sp>
        <p:nvSpPr>
          <p:cNvPr id="32" name="TextBox 31">
            <a:extLst>
              <a:ext uri="{FF2B5EF4-FFF2-40B4-BE49-F238E27FC236}">
                <a16:creationId xmlns:a16="http://schemas.microsoft.com/office/drawing/2014/main" id="{D0A9FE6F-B04D-7ABF-A0C4-491E2AC5E072}"/>
              </a:ext>
            </a:extLst>
          </p:cNvPr>
          <p:cNvSpPr txBox="1"/>
          <p:nvPr/>
        </p:nvSpPr>
        <p:spPr>
          <a:xfrm>
            <a:off x="10868735" y="4972902"/>
            <a:ext cx="7224543" cy="934166"/>
          </a:xfrm>
          <a:prstGeom prst="rect">
            <a:avLst/>
          </a:prstGeom>
          <a:noFill/>
        </p:spPr>
        <p:txBody>
          <a:bodyPr wrap="square">
            <a:spAutoFit/>
          </a:bodyPr>
          <a:lstStyle/>
          <a:p>
            <a:pPr marL="0" lvl="0" indent="0" algn="l">
              <a:lnSpc>
                <a:spcPts val="7200"/>
              </a:lnSpc>
            </a:pPr>
            <a:r>
              <a:rPr lang="en-US" sz="4800">
                <a:solidFill>
                  <a:srgbClr val="F69170"/>
                </a:solidFill>
                <a:latin typeface="Effra 1"/>
              </a:rPr>
              <a:t>How do we report?</a:t>
            </a:r>
          </a:p>
        </p:txBody>
      </p:sp>
    </p:spTree>
    <p:extLst>
      <p:ext uri="{BB962C8B-B14F-4D97-AF65-F5344CB8AC3E}">
        <p14:creationId xmlns:p14="http://schemas.microsoft.com/office/powerpoint/2010/main" val="60105932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grpSp>
        <p:nvGrpSpPr>
          <p:cNvPr id="3" name="Group 3"/>
          <p:cNvGrpSpPr/>
          <p:nvPr/>
        </p:nvGrpSpPr>
        <p:grpSpPr>
          <a:xfrm>
            <a:off x="-734110" y="3837885"/>
            <a:ext cx="8835050" cy="7030938"/>
            <a:chOff x="0" y="0"/>
            <a:chExt cx="2326927" cy="1851770"/>
          </a:xfrm>
        </p:grpSpPr>
        <p:sp>
          <p:nvSpPr>
            <p:cNvPr id="4" name="Freeform 4"/>
            <p:cNvSpPr/>
            <p:nvPr/>
          </p:nvSpPr>
          <p:spPr>
            <a:xfrm>
              <a:off x="0" y="0"/>
              <a:ext cx="2326927" cy="1851770"/>
            </a:xfrm>
            <a:custGeom>
              <a:avLst/>
              <a:gdLst/>
              <a:ahLst/>
              <a:cxnLst/>
              <a:rect l="l" t="t" r="r" b="b"/>
              <a:pathLst>
                <a:path w="2326927" h="1851770">
                  <a:moveTo>
                    <a:pt x="43814" y="0"/>
                  </a:moveTo>
                  <a:lnTo>
                    <a:pt x="2283113" y="0"/>
                  </a:lnTo>
                  <a:cubicBezTo>
                    <a:pt x="2294733" y="0"/>
                    <a:pt x="2305877" y="4616"/>
                    <a:pt x="2314094" y="12833"/>
                  </a:cubicBezTo>
                  <a:cubicBezTo>
                    <a:pt x="2322311" y="21049"/>
                    <a:pt x="2326927" y="32194"/>
                    <a:pt x="2326927" y="43814"/>
                  </a:cubicBezTo>
                  <a:lnTo>
                    <a:pt x="2326927" y="1807956"/>
                  </a:lnTo>
                  <a:cubicBezTo>
                    <a:pt x="2326927" y="1832153"/>
                    <a:pt x="2307311" y="1851770"/>
                    <a:pt x="2283113" y="1851770"/>
                  </a:cubicBezTo>
                  <a:lnTo>
                    <a:pt x="43814" y="1851770"/>
                  </a:lnTo>
                  <a:cubicBezTo>
                    <a:pt x="19616" y="1851770"/>
                    <a:pt x="0" y="1832153"/>
                    <a:pt x="0" y="1807956"/>
                  </a:cubicBezTo>
                  <a:lnTo>
                    <a:pt x="0" y="43814"/>
                  </a:lnTo>
                  <a:cubicBezTo>
                    <a:pt x="0" y="19616"/>
                    <a:pt x="19616" y="0"/>
                    <a:pt x="43814" y="0"/>
                  </a:cubicBezTo>
                  <a:close/>
                </a:path>
              </a:pathLst>
            </a:custGeom>
            <a:solidFill>
              <a:srgbClr val="F5EFEB"/>
            </a:solidFill>
          </p:spPr>
          <p:txBody>
            <a:bodyPr/>
            <a:lstStyle/>
            <a:p>
              <a:endParaRPr lang="en-US"/>
            </a:p>
          </p:txBody>
        </p:sp>
        <p:sp>
          <p:nvSpPr>
            <p:cNvPr id="5" name="TextBox 5"/>
            <p:cNvSpPr txBox="1"/>
            <p:nvPr/>
          </p:nvSpPr>
          <p:spPr>
            <a:xfrm>
              <a:off x="0" y="-47625"/>
              <a:ext cx="2326927" cy="1899395"/>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85800" y="5053004"/>
            <a:ext cx="6235527" cy="3039294"/>
          </a:xfrm>
          <a:prstGeom prst="rect">
            <a:avLst/>
          </a:prstGeom>
        </p:spPr>
        <p:txBody>
          <a:bodyPr wrap="square" lIns="0" tIns="0" rIns="0" bIns="0" rtlCol="0" anchor="t">
            <a:spAutoFit/>
          </a:bodyPr>
          <a:lstStyle/>
          <a:p>
            <a:pPr marL="0" lvl="0" indent="0" algn="l">
              <a:lnSpc>
                <a:spcPts val="7873"/>
              </a:lnSpc>
            </a:pPr>
            <a:r>
              <a:rPr lang="en-US" sz="8000">
                <a:solidFill>
                  <a:srgbClr val="253572"/>
                </a:solidFill>
                <a:latin typeface="Effra 1"/>
              </a:rPr>
              <a:t>Did you get a confirmation email?</a:t>
            </a:r>
          </a:p>
        </p:txBody>
      </p:sp>
      <p:sp>
        <p:nvSpPr>
          <p:cNvPr id="10" name="TextBox 10"/>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
        <p:nvSpPr>
          <p:cNvPr id="17" name="Freeform 4">
            <a:extLst>
              <a:ext uri="{FF2B5EF4-FFF2-40B4-BE49-F238E27FC236}">
                <a16:creationId xmlns:a16="http://schemas.microsoft.com/office/drawing/2014/main" id="{0160A1E9-B228-AF5C-85DE-EA3A09DE4B45}"/>
              </a:ext>
            </a:extLst>
          </p:cNvPr>
          <p:cNvSpPr>
            <a:spLocks noChangeAspect="1"/>
          </p:cNvSpPr>
          <p:nvPr/>
        </p:nvSpPr>
        <p:spPr>
          <a:xfrm>
            <a:off x="8377332" y="-182209"/>
            <a:ext cx="10134439" cy="8040187"/>
          </a:xfrm>
          <a:custGeom>
            <a:avLst/>
            <a:gdLst/>
            <a:ahLst/>
            <a:cxnLst/>
            <a:rect l="l" t="t" r="r" b="b"/>
            <a:pathLst>
              <a:path w="2326927" h="1851770">
                <a:moveTo>
                  <a:pt x="43814" y="0"/>
                </a:moveTo>
                <a:lnTo>
                  <a:pt x="2283113" y="0"/>
                </a:lnTo>
                <a:cubicBezTo>
                  <a:pt x="2294733" y="0"/>
                  <a:pt x="2305877" y="4616"/>
                  <a:pt x="2314094" y="12833"/>
                </a:cubicBezTo>
                <a:cubicBezTo>
                  <a:pt x="2322311" y="21049"/>
                  <a:pt x="2326927" y="32194"/>
                  <a:pt x="2326927" y="43814"/>
                </a:cubicBezTo>
                <a:lnTo>
                  <a:pt x="2326927" y="1807956"/>
                </a:lnTo>
                <a:cubicBezTo>
                  <a:pt x="2326927" y="1832153"/>
                  <a:pt x="2307311" y="1851770"/>
                  <a:pt x="2283113" y="1851770"/>
                </a:cubicBezTo>
                <a:lnTo>
                  <a:pt x="43814" y="1851770"/>
                </a:lnTo>
                <a:cubicBezTo>
                  <a:pt x="19616" y="1851770"/>
                  <a:pt x="0" y="1832153"/>
                  <a:pt x="0" y="1807956"/>
                </a:cubicBezTo>
                <a:lnTo>
                  <a:pt x="0" y="43814"/>
                </a:lnTo>
                <a:cubicBezTo>
                  <a:pt x="0" y="19616"/>
                  <a:pt x="19616" y="0"/>
                  <a:pt x="43814" y="0"/>
                </a:cubicBezTo>
                <a:close/>
              </a:path>
            </a:pathLst>
          </a:custGeom>
          <a:blipFill>
            <a:blip r:embed="rId6">
              <a:alphaModFix amt="90000"/>
            </a:blip>
            <a:stretch>
              <a:fillRect l="-1745" r="-1745"/>
            </a:stretch>
          </a:blipFill>
        </p:spPr>
        <p:txBody>
          <a:bodyPr/>
          <a:lstStyle/>
          <a:p>
            <a:endParaRPr lang="en-US"/>
          </a:p>
        </p:txBody>
      </p:sp>
    </p:spTree>
    <p:extLst>
      <p:ext uri="{BB962C8B-B14F-4D97-AF65-F5344CB8AC3E}">
        <p14:creationId xmlns:p14="http://schemas.microsoft.com/office/powerpoint/2010/main" val="139944422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1B0A6DB-9551-1C6A-F280-78A8A2C3E0F9}"/>
              </a:ext>
            </a:extLst>
          </p:cNvPr>
          <p:cNvPicPr>
            <a:picLocks noChangeAspect="1"/>
          </p:cNvPicPr>
          <p:nvPr/>
        </p:nvPicPr>
        <p:blipFill rotWithShape="1">
          <a:blip r:embed="rId3">
            <a:alphaModFix amt="50000"/>
          </a:blip>
          <a:srcRect l="9805" t="2580" r="20776"/>
          <a:stretch/>
        </p:blipFill>
        <p:spPr>
          <a:xfrm>
            <a:off x="0" y="0"/>
            <a:ext cx="18288000" cy="8343900"/>
          </a:xfrm>
          <a:prstGeom prst="rect">
            <a:avLst/>
          </a:prstGeom>
        </p:spPr>
      </p:pic>
      <p:grpSp>
        <p:nvGrpSpPr>
          <p:cNvPr id="2" name="Group 2"/>
          <p:cNvGrpSpPr/>
          <p:nvPr/>
        </p:nvGrpSpPr>
        <p:grpSpPr>
          <a:xfrm>
            <a:off x="0" y="8343900"/>
            <a:ext cx="18669000" cy="1943100"/>
            <a:chOff x="0" y="0"/>
            <a:chExt cx="4816593" cy="1010830"/>
          </a:xfrm>
        </p:grpSpPr>
        <p:sp>
          <p:nvSpPr>
            <p:cNvPr id="3" name="Freeform 3"/>
            <p:cNvSpPr/>
            <p:nvPr/>
          </p:nvSpPr>
          <p:spPr>
            <a:xfrm>
              <a:off x="0" y="0"/>
              <a:ext cx="4816592" cy="1010830"/>
            </a:xfrm>
            <a:custGeom>
              <a:avLst/>
              <a:gdLst/>
              <a:ahLst/>
              <a:cxnLst/>
              <a:rect l="l" t="t" r="r" b="b"/>
              <a:pathLst>
                <a:path w="4816592" h="1010830">
                  <a:moveTo>
                    <a:pt x="0" y="0"/>
                  </a:moveTo>
                  <a:lnTo>
                    <a:pt x="4816592" y="0"/>
                  </a:lnTo>
                  <a:lnTo>
                    <a:pt x="4816592" y="1010830"/>
                  </a:lnTo>
                  <a:lnTo>
                    <a:pt x="0" y="1010830"/>
                  </a:lnTo>
                  <a:close/>
                </a:path>
              </a:pathLst>
            </a:custGeom>
            <a:solidFill>
              <a:srgbClr val="F5EFEB"/>
            </a:solidFill>
          </p:spPr>
          <p:txBody>
            <a:bodyPr/>
            <a:lstStyle/>
            <a:p>
              <a:endParaRPr lang="en-US"/>
            </a:p>
          </p:txBody>
        </p:sp>
        <p:sp>
          <p:nvSpPr>
            <p:cNvPr id="4" name="TextBox 4"/>
            <p:cNvSpPr txBox="1"/>
            <p:nvPr/>
          </p:nvSpPr>
          <p:spPr>
            <a:xfrm>
              <a:off x="0" y="-28575"/>
              <a:ext cx="4816593" cy="1039405"/>
            </a:xfrm>
            <a:prstGeom prst="rect">
              <a:avLst/>
            </a:prstGeom>
          </p:spPr>
          <p:txBody>
            <a:bodyPr lIns="50800" tIns="50800" rIns="50800" bIns="50800" rtlCol="0" anchor="ctr"/>
            <a:lstStyle/>
            <a:p>
              <a:pPr algn="ctr">
                <a:lnSpc>
                  <a:spcPts val="2879"/>
                </a:lnSpc>
              </a:pPr>
              <a:endParaRPr/>
            </a:p>
          </p:txBody>
        </p:sp>
      </p:grpSp>
      <p:sp>
        <p:nvSpPr>
          <p:cNvPr id="21" name="Freeform 21"/>
          <p:cNvSpPr/>
          <p:nvPr/>
        </p:nvSpPr>
        <p:spPr>
          <a:xfrm>
            <a:off x="16460016"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5738227" y="542156"/>
            <a:ext cx="1521073" cy="973088"/>
            <a:chOff x="0" y="0"/>
            <a:chExt cx="2028098" cy="1297451"/>
          </a:xfrm>
        </p:grpSpPr>
        <p:sp>
          <p:nvSpPr>
            <p:cNvPr id="23" name="Freeform 23"/>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8"/>
              <a:stretch>
                <a:fillRect/>
              </a:stretch>
            </a:blipFill>
          </p:spPr>
          <p:txBody>
            <a:bodyPr/>
            <a:lstStyle/>
            <a:p>
              <a:endParaRPr lang="en-US"/>
            </a:p>
          </p:txBody>
        </p:sp>
      </p:grpSp>
      <p:sp>
        <p:nvSpPr>
          <p:cNvPr id="26" name="TextBox 26"/>
          <p:cNvSpPr txBox="1"/>
          <p:nvPr/>
        </p:nvSpPr>
        <p:spPr>
          <a:xfrm>
            <a:off x="3364814" y="819590"/>
            <a:ext cx="11558372" cy="3820277"/>
          </a:xfrm>
          <a:prstGeom prst="rect">
            <a:avLst/>
          </a:prstGeom>
        </p:spPr>
        <p:txBody>
          <a:bodyPr lIns="0" tIns="0" rIns="0" bIns="0" rtlCol="0" anchor="t">
            <a:spAutoFit/>
          </a:bodyPr>
          <a:lstStyle/>
          <a:p>
            <a:pPr marL="0" lvl="0" indent="0" algn="ctr">
              <a:lnSpc>
                <a:spcPts val="7200"/>
              </a:lnSpc>
            </a:pPr>
            <a:r>
              <a:rPr lang="en-US" sz="7200">
                <a:solidFill>
                  <a:srgbClr val="F5EFEB"/>
                </a:solidFill>
                <a:latin typeface="Effra 1"/>
              </a:rPr>
              <a:t>Let’s work together to reach our</a:t>
            </a:r>
          </a:p>
          <a:p>
            <a:pPr marL="0" lvl="0" indent="0" algn="ctr">
              <a:lnSpc>
                <a:spcPts val="7200"/>
              </a:lnSpc>
            </a:pPr>
            <a:endParaRPr lang="en-US" sz="7200">
              <a:solidFill>
                <a:srgbClr val="F5EFEB"/>
              </a:solidFill>
              <a:latin typeface="Effra 1"/>
            </a:endParaRPr>
          </a:p>
          <a:p>
            <a:pPr marL="0" lvl="0" indent="0" algn="ctr">
              <a:lnSpc>
                <a:spcPts val="7200"/>
              </a:lnSpc>
            </a:pPr>
            <a:r>
              <a:rPr lang="en-US" sz="11500">
                <a:solidFill>
                  <a:srgbClr val="F5EFEB"/>
                </a:solidFill>
                <a:latin typeface="Effra 1"/>
              </a:rPr>
              <a:t>BIG GOAL!</a:t>
            </a:r>
          </a:p>
        </p:txBody>
      </p:sp>
      <p:sp>
        <p:nvSpPr>
          <p:cNvPr id="28" name="TextBox 28"/>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2443952" y="-963874"/>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pic>
        <p:nvPicPr>
          <p:cNvPr id="12" name="Picture 11" descr="A graduation cap on top of a stack of books&#10;&#10;Description automatically generated">
            <a:extLst>
              <a:ext uri="{FF2B5EF4-FFF2-40B4-BE49-F238E27FC236}">
                <a16:creationId xmlns:a16="http://schemas.microsoft.com/office/drawing/2014/main" id="{7EFF7EBE-28E6-C032-8EF6-FEEA1382BC15}"/>
              </a:ext>
            </a:extLst>
          </p:cNvPr>
          <p:cNvPicPr>
            <a:picLocks noChangeAspect="1"/>
          </p:cNvPicPr>
          <p:nvPr/>
        </p:nvPicPr>
        <p:blipFill rotWithShape="1">
          <a:blip r:embed="rId3">
            <a:extLst>
              <a:ext uri="{28A0092B-C50C-407E-A947-70E740481C1C}">
                <a14:useLocalDpi xmlns:a14="http://schemas.microsoft.com/office/drawing/2010/main" val="0"/>
              </a:ext>
            </a:extLst>
          </a:blip>
          <a:srcRect t="20380" b="7090"/>
          <a:stretch/>
        </p:blipFill>
        <p:spPr>
          <a:xfrm>
            <a:off x="8821820" y="1"/>
            <a:ext cx="9455383" cy="10287000"/>
          </a:xfrm>
          <a:prstGeom prst="rect">
            <a:avLst/>
          </a:prstGeom>
        </p:spPr>
      </p:pic>
      <p:grpSp>
        <p:nvGrpSpPr>
          <p:cNvPr id="9" name="Group 9"/>
          <p:cNvGrpSpPr/>
          <p:nvPr/>
        </p:nvGrpSpPr>
        <p:grpSpPr>
          <a:xfrm>
            <a:off x="16157327" y="542156"/>
            <a:ext cx="1521073" cy="973088"/>
            <a:chOff x="0" y="0"/>
            <a:chExt cx="2028098" cy="1297451"/>
          </a:xfrm>
        </p:grpSpPr>
        <p:sp>
          <p:nvSpPr>
            <p:cNvPr id="10" name="Freeform 10"/>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4" name="TextBox 14"/>
          <p:cNvSpPr txBox="1"/>
          <p:nvPr/>
        </p:nvSpPr>
        <p:spPr>
          <a:xfrm>
            <a:off x="583196" y="542156"/>
            <a:ext cx="8022992" cy="2206438"/>
          </a:xfrm>
          <a:prstGeom prst="rect">
            <a:avLst/>
          </a:prstGeom>
        </p:spPr>
        <p:txBody>
          <a:bodyPr wrap="square" lIns="0" tIns="0" rIns="0" bIns="0" rtlCol="0" anchor="t">
            <a:spAutoFit/>
          </a:bodyPr>
          <a:lstStyle/>
          <a:p>
            <a:pPr marL="0" lvl="0" indent="0" algn="l">
              <a:lnSpc>
                <a:spcPts val="9000"/>
              </a:lnSpc>
            </a:pPr>
            <a:r>
              <a:rPr lang="en-US" sz="6000">
                <a:solidFill>
                  <a:srgbClr val="F5EFEB"/>
                </a:solidFill>
                <a:latin typeface="Effra 1"/>
              </a:rPr>
              <a:t>What do we mean by </a:t>
            </a:r>
            <a:r>
              <a:rPr lang="en-US" sz="6000" b="1" u="sng">
                <a:solidFill>
                  <a:srgbClr val="E68574"/>
                </a:solidFill>
                <a:latin typeface="Effra 1"/>
              </a:rPr>
              <a:t>EDUCATION?</a:t>
            </a:r>
            <a:endParaRPr lang="en-US" sz="6000" b="1">
              <a:solidFill>
                <a:srgbClr val="F5EFEB"/>
              </a:solidFill>
              <a:latin typeface="Effra 1"/>
            </a:endParaRP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grpSp>
        <p:nvGrpSpPr>
          <p:cNvPr id="22" name="Group 14">
            <a:extLst>
              <a:ext uri="{FF2B5EF4-FFF2-40B4-BE49-F238E27FC236}">
                <a16:creationId xmlns:a16="http://schemas.microsoft.com/office/drawing/2014/main" id="{7E2215CD-DD58-E29D-74A8-90F395C93D4F}"/>
              </a:ext>
            </a:extLst>
          </p:cNvPr>
          <p:cNvGrpSpPr/>
          <p:nvPr/>
        </p:nvGrpSpPr>
        <p:grpSpPr>
          <a:xfrm>
            <a:off x="585537" y="3476367"/>
            <a:ext cx="7527715" cy="3820980"/>
            <a:chOff x="-195910" y="-680742"/>
            <a:chExt cx="9046355" cy="5094640"/>
          </a:xfrm>
        </p:grpSpPr>
        <p:sp>
          <p:nvSpPr>
            <p:cNvPr id="23" name="TextBox 15">
              <a:extLst>
                <a:ext uri="{FF2B5EF4-FFF2-40B4-BE49-F238E27FC236}">
                  <a16:creationId xmlns:a16="http://schemas.microsoft.com/office/drawing/2014/main" id="{C8EA1D89-E759-6A9B-5851-B59DA043C9C5}"/>
                </a:ext>
              </a:extLst>
            </p:cNvPr>
            <p:cNvSpPr txBox="1"/>
            <p:nvPr/>
          </p:nvSpPr>
          <p:spPr>
            <a:xfrm>
              <a:off x="-195910" y="-680742"/>
              <a:ext cx="9046354" cy="2393818"/>
            </a:xfrm>
            <a:prstGeom prst="rect">
              <a:avLst/>
            </a:prstGeom>
          </p:spPr>
          <p:txBody>
            <a:bodyPr lIns="0" tIns="0" rIns="0" bIns="0" rtlCol="0" anchor="t">
              <a:spAutoFit/>
            </a:bodyPr>
            <a:lstStyle/>
            <a:p>
              <a:pPr>
                <a:lnSpc>
                  <a:spcPts val="7000"/>
                </a:lnSpc>
              </a:pPr>
              <a:r>
                <a:rPr lang="en-US" sz="5400">
                  <a:solidFill>
                    <a:schemeClr val="bg1"/>
                  </a:solidFill>
                  <a:latin typeface="Effra 1"/>
                </a:rPr>
                <a:t>Increase access to </a:t>
              </a:r>
              <a:r>
                <a:rPr lang="en-US" sz="6000">
                  <a:solidFill>
                    <a:srgbClr val="E68574"/>
                  </a:solidFill>
                  <a:latin typeface="Effra 1"/>
                </a:rPr>
                <a:t>FORMAL</a:t>
              </a:r>
              <a:r>
                <a:rPr lang="en-US" sz="4400">
                  <a:solidFill>
                    <a:schemeClr val="bg1"/>
                  </a:solidFill>
                  <a:latin typeface="Effra 1"/>
                </a:rPr>
                <a:t> </a:t>
              </a:r>
              <a:r>
                <a:rPr lang="en-US" sz="6000">
                  <a:solidFill>
                    <a:srgbClr val="E68574"/>
                  </a:solidFill>
                  <a:latin typeface="Effra 1"/>
                </a:rPr>
                <a:t>EDUCATION</a:t>
              </a:r>
              <a:endParaRPr lang="en-US" sz="8000">
                <a:solidFill>
                  <a:srgbClr val="E68574"/>
                </a:solidFill>
                <a:latin typeface="Effra 1"/>
              </a:endParaRPr>
            </a:p>
          </p:txBody>
        </p:sp>
        <p:sp>
          <p:nvSpPr>
            <p:cNvPr id="24" name="TextBox 16">
              <a:extLst>
                <a:ext uri="{FF2B5EF4-FFF2-40B4-BE49-F238E27FC236}">
                  <a16:creationId xmlns:a16="http://schemas.microsoft.com/office/drawing/2014/main" id="{299FE07A-F887-65CF-A3DD-0FEF5E1CC47C}"/>
                </a:ext>
              </a:extLst>
            </p:cNvPr>
            <p:cNvSpPr txBox="1"/>
            <p:nvPr/>
          </p:nvSpPr>
          <p:spPr>
            <a:xfrm>
              <a:off x="-195910" y="2427713"/>
              <a:ext cx="9046355" cy="1986185"/>
            </a:xfrm>
            <a:prstGeom prst="rect">
              <a:avLst/>
            </a:prstGeom>
          </p:spPr>
          <p:txBody>
            <a:bodyPr lIns="0" tIns="0" rIns="0" bIns="0" rtlCol="0" anchor="t">
              <a:spAutoFit/>
            </a:bodyPr>
            <a:lstStyle/>
            <a:p>
              <a:pPr>
                <a:lnSpc>
                  <a:spcPts val="6000"/>
                </a:lnSpc>
              </a:pPr>
              <a:r>
                <a:rPr lang="en-US" sz="4600">
                  <a:solidFill>
                    <a:srgbClr val="E68574"/>
                  </a:solidFill>
                  <a:latin typeface="Effra 1"/>
                </a:rPr>
                <a:t>EDUCATION-</a:t>
              </a:r>
              <a:r>
                <a:rPr lang="en-US" sz="4600" i="1">
                  <a:solidFill>
                    <a:srgbClr val="E68574"/>
                  </a:solidFill>
                  <a:latin typeface="Effra 1"/>
                </a:rPr>
                <a:t>AL</a:t>
              </a:r>
              <a:r>
                <a:rPr lang="en-US" sz="2800" spc="42">
                  <a:solidFill>
                    <a:schemeClr val="bg1"/>
                  </a:solidFill>
                  <a:latin typeface="Effra 2"/>
                </a:rPr>
                <a:t> </a:t>
              </a:r>
              <a:r>
                <a:rPr lang="en-US" sz="3600" spc="42">
                  <a:solidFill>
                    <a:schemeClr val="bg1"/>
                  </a:solidFill>
                  <a:latin typeface="Effra 2"/>
                </a:rPr>
                <a:t>is not the same as </a:t>
              </a:r>
              <a:r>
                <a:rPr lang="en-US" sz="4600">
                  <a:solidFill>
                    <a:srgbClr val="E68574"/>
                  </a:solidFill>
                  <a:latin typeface="Effra 1"/>
                </a:rPr>
                <a:t>FORMAL</a:t>
              </a:r>
              <a:r>
                <a:rPr lang="en-US" sz="4600" b="1" spc="42">
                  <a:solidFill>
                    <a:schemeClr val="bg1"/>
                  </a:solidFill>
                  <a:latin typeface="Effra 2"/>
                </a:rPr>
                <a:t> </a:t>
              </a:r>
              <a:r>
                <a:rPr lang="en-US" sz="4600">
                  <a:solidFill>
                    <a:srgbClr val="E68574"/>
                  </a:solidFill>
                  <a:latin typeface="Effra 1"/>
                </a:rPr>
                <a:t>EDUCATION</a:t>
              </a:r>
            </a:p>
          </p:txBody>
        </p:sp>
      </p:grpSp>
    </p:spTree>
    <p:extLst>
      <p:ext uri="{BB962C8B-B14F-4D97-AF65-F5344CB8AC3E}">
        <p14:creationId xmlns:p14="http://schemas.microsoft.com/office/powerpoint/2010/main" val="939672920"/>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2172355" y="-879634"/>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108319" y="3619500"/>
            <a:ext cx="7883281" cy="3920689"/>
          </a:xfrm>
          <a:prstGeom prst="rect">
            <a:avLst/>
          </a:prstGeom>
        </p:spPr>
        <p:txBody>
          <a:bodyPr wrap="square" lIns="0" tIns="0" rIns="0" bIns="0" rtlCol="0" anchor="t">
            <a:spAutoFit/>
          </a:bodyPr>
          <a:lstStyle/>
          <a:p>
            <a:pPr>
              <a:lnSpc>
                <a:spcPts val="4415"/>
              </a:lnSpc>
            </a:pPr>
            <a:r>
              <a:rPr lang="en-US" sz="3600">
                <a:solidFill>
                  <a:srgbClr val="F5EFEB"/>
                </a:solidFill>
                <a:latin typeface="Effra 2"/>
              </a:rPr>
              <a:t>Work with women/girls facing </a:t>
            </a:r>
            <a:r>
              <a:rPr lang="en-US" sz="3600" b="1" u="sng">
                <a:solidFill>
                  <a:srgbClr val="F5EFEB"/>
                </a:solidFill>
                <a:latin typeface="Effra 2"/>
              </a:rPr>
              <a:t>obstacles</a:t>
            </a:r>
          </a:p>
          <a:p>
            <a:pPr>
              <a:lnSpc>
                <a:spcPts val="4415"/>
              </a:lnSpc>
            </a:pPr>
            <a:r>
              <a:rPr lang="en-US" sz="3600">
                <a:solidFill>
                  <a:srgbClr val="F5EFEB"/>
                </a:solidFill>
                <a:latin typeface="Effra 2"/>
              </a:rPr>
              <a:t>Increase/provide access to </a:t>
            </a:r>
            <a:r>
              <a:rPr lang="en-US" sz="3600" b="1" u="sng">
                <a:solidFill>
                  <a:srgbClr val="F5EFEB"/>
                </a:solidFill>
                <a:latin typeface="Effra 2"/>
              </a:rPr>
              <a:t>formal education</a:t>
            </a:r>
          </a:p>
          <a:p>
            <a:pPr>
              <a:lnSpc>
                <a:spcPts val="4415"/>
              </a:lnSpc>
            </a:pPr>
            <a:r>
              <a:rPr lang="en-US" sz="3600">
                <a:solidFill>
                  <a:srgbClr val="F5EFEB"/>
                </a:solidFill>
                <a:latin typeface="Effra 2"/>
              </a:rPr>
              <a:t>Be </a:t>
            </a:r>
            <a:r>
              <a:rPr lang="en-US" sz="3600" b="1" u="sng">
                <a:solidFill>
                  <a:srgbClr val="F5EFEB"/>
                </a:solidFill>
                <a:latin typeface="Effra 2"/>
              </a:rPr>
              <a:t>Soroptimist-led</a:t>
            </a:r>
          </a:p>
          <a:p>
            <a:pPr>
              <a:lnSpc>
                <a:spcPts val="4415"/>
              </a:lnSpc>
            </a:pPr>
            <a:r>
              <a:rPr lang="en-US" sz="3600" b="1" u="sng">
                <a:solidFill>
                  <a:srgbClr val="F5EFEB"/>
                </a:solidFill>
                <a:latin typeface="Effra 2"/>
              </a:rPr>
              <a:t>NOT</a:t>
            </a:r>
            <a:r>
              <a:rPr lang="en-US" sz="3600">
                <a:solidFill>
                  <a:srgbClr val="F5EFEB"/>
                </a:solidFill>
                <a:latin typeface="Effra 2"/>
              </a:rPr>
              <a:t> a Dream Program</a:t>
            </a:r>
          </a:p>
          <a:p>
            <a:pPr>
              <a:lnSpc>
                <a:spcPts val="4415"/>
              </a:lnSpc>
            </a:pPr>
            <a:r>
              <a:rPr lang="en-US" sz="3600" b="1" u="sng">
                <a:solidFill>
                  <a:srgbClr val="F5EFEB"/>
                </a:solidFill>
                <a:latin typeface="Effra 2"/>
              </a:rPr>
              <a:t>Reported</a:t>
            </a:r>
            <a:r>
              <a:rPr lang="en-US" sz="3600">
                <a:solidFill>
                  <a:srgbClr val="F5EFEB"/>
                </a:solidFill>
                <a:latin typeface="Effra 2"/>
              </a:rPr>
              <a:t> through the official reporting link</a:t>
            </a:r>
          </a:p>
        </p:txBody>
      </p:sp>
      <p:sp>
        <p:nvSpPr>
          <p:cNvPr id="13" name="Freeform 13"/>
          <p:cNvSpPr/>
          <p:nvPr/>
        </p:nvSpPr>
        <p:spPr>
          <a:xfrm>
            <a:off x="8528681" y="2567177"/>
            <a:ext cx="9422326" cy="6077400"/>
          </a:xfrm>
          <a:custGeom>
            <a:avLst/>
            <a:gdLst/>
            <a:ahLst/>
            <a:cxnLst/>
            <a:rect l="l" t="t" r="r" b="b"/>
            <a:pathLst>
              <a:path w="9422326" h="6077400">
                <a:moveTo>
                  <a:pt x="0" y="0"/>
                </a:moveTo>
                <a:lnTo>
                  <a:pt x="9422326" y="0"/>
                </a:lnTo>
                <a:lnTo>
                  <a:pt x="9422326" y="6077400"/>
                </a:lnTo>
                <a:lnTo>
                  <a:pt x="0" y="6077400"/>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1028700" y="1023370"/>
            <a:ext cx="7734300" cy="970266"/>
          </a:xfrm>
          <a:prstGeom prst="rect">
            <a:avLst/>
          </a:prstGeom>
        </p:spPr>
        <p:txBody>
          <a:bodyPr wrap="square" lIns="0" tIns="0" rIns="0" bIns="0" rtlCol="0" anchor="t">
            <a:spAutoFit/>
          </a:bodyPr>
          <a:lstStyle/>
          <a:p>
            <a:pPr marL="0" lvl="0" indent="0" algn="l">
              <a:lnSpc>
                <a:spcPts val="7500"/>
              </a:lnSpc>
            </a:pPr>
            <a:r>
              <a:rPr lang="en-US" sz="7200">
                <a:solidFill>
                  <a:srgbClr val="F5EFEB"/>
                </a:solidFill>
                <a:latin typeface="Effra 1"/>
              </a:rPr>
              <a:t>What is eligible?</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
        <p:nvSpPr>
          <p:cNvPr id="16" name="TextBox 16"/>
          <p:cNvSpPr txBox="1"/>
          <p:nvPr/>
        </p:nvSpPr>
        <p:spPr>
          <a:xfrm>
            <a:off x="9143998" y="8886612"/>
            <a:ext cx="8265033" cy="717056"/>
          </a:xfrm>
          <a:prstGeom prst="rect">
            <a:avLst/>
          </a:prstGeom>
        </p:spPr>
        <p:txBody>
          <a:bodyPr wrap="square" lIns="0" tIns="0" rIns="0" bIns="0" rtlCol="0" anchor="t">
            <a:spAutoFit/>
          </a:bodyPr>
          <a:lstStyle/>
          <a:p>
            <a:pPr marL="0" lvl="0" indent="0" algn="ctr">
              <a:lnSpc>
                <a:spcPts val="6000"/>
              </a:lnSpc>
            </a:pPr>
            <a:r>
              <a:rPr lang="en-US" sz="4500">
                <a:solidFill>
                  <a:srgbClr val="93C9D0"/>
                </a:solidFill>
                <a:latin typeface="Effra 1"/>
              </a:rPr>
              <a:t>Projects must meet all 5 criteria</a:t>
            </a:r>
          </a:p>
        </p:txBody>
      </p:sp>
      <p:pic>
        <p:nvPicPr>
          <p:cNvPr id="19" name="Picture 18">
            <a:extLst>
              <a:ext uri="{FF2B5EF4-FFF2-40B4-BE49-F238E27FC236}">
                <a16:creationId xmlns:a16="http://schemas.microsoft.com/office/drawing/2014/main" id="{3D92B6C2-33BE-111E-025A-E11B5A5C385E}"/>
              </a:ext>
            </a:extLst>
          </p:cNvPr>
          <p:cNvPicPr>
            <a:picLocks noChangeAspect="1"/>
          </p:cNvPicPr>
          <p:nvPr/>
        </p:nvPicPr>
        <p:blipFill rotWithShape="1">
          <a:blip r:embed="rId7"/>
          <a:srcRect t="3529" b="2728"/>
          <a:stretch/>
        </p:blipFill>
        <p:spPr>
          <a:xfrm>
            <a:off x="9637927" y="2809212"/>
            <a:ext cx="7203834" cy="4668576"/>
          </a:xfrm>
          <a:prstGeom prst="rect">
            <a:avLst/>
          </a:prstGeom>
        </p:spPr>
      </p:pic>
      <p:sp>
        <p:nvSpPr>
          <p:cNvPr id="21" name="Freeform 18">
            <a:extLst>
              <a:ext uri="{FF2B5EF4-FFF2-40B4-BE49-F238E27FC236}">
                <a16:creationId xmlns:a16="http://schemas.microsoft.com/office/drawing/2014/main" id="{EE2BDF2E-087D-F428-BCBC-B52DFC0EAEAF}"/>
              </a:ext>
            </a:extLst>
          </p:cNvPr>
          <p:cNvSpPr/>
          <p:nvPr/>
        </p:nvSpPr>
        <p:spPr>
          <a:xfrm>
            <a:off x="628308" y="3764107"/>
            <a:ext cx="362292" cy="87382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8">
              <a:extLst>
                <a:ext uri="{96DAC541-7B7A-43D3-8B79-37D633B846F1}">
                  <asvg:svgBlip xmlns:asvg="http://schemas.microsoft.com/office/drawing/2016/SVG/main" r:embed="rId9"/>
                </a:ext>
              </a:extLst>
            </a:blip>
            <a:stretch>
              <a:fillRect r="26048" b="-147220"/>
            </a:stretch>
          </a:blipFill>
        </p:spPr>
        <p:txBody>
          <a:bodyPr/>
          <a:lstStyle/>
          <a:p>
            <a:endParaRPr lang="en-US"/>
          </a:p>
        </p:txBody>
      </p:sp>
      <p:sp>
        <p:nvSpPr>
          <p:cNvPr id="23" name="Freeform 18">
            <a:extLst>
              <a:ext uri="{FF2B5EF4-FFF2-40B4-BE49-F238E27FC236}">
                <a16:creationId xmlns:a16="http://schemas.microsoft.com/office/drawing/2014/main" id="{CE325830-26BE-3CAC-2CE0-43C1D1D427FE}"/>
              </a:ext>
            </a:extLst>
          </p:cNvPr>
          <p:cNvSpPr/>
          <p:nvPr/>
        </p:nvSpPr>
        <p:spPr>
          <a:xfrm>
            <a:off x="628308" y="5412785"/>
            <a:ext cx="362292" cy="87382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8">
              <a:extLst>
                <a:ext uri="{96DAC541-7B7A-43D3-8B79-37D633B846F1}">
                  <asvg:svgBlip xmlns:asvg="http://schemas.microsoft.com/office/drawing/2016/SVG/main" r:embed="rId9"/>
                </a:ext>
              </a:extLst>
            </a:blip>
            <a:stretch>
              <a:fillRect r="26048" b="-147220"/>
            </a:stretch>
          </a:blipFill>
        </p:spPr>
        <p:txBody>
          <a:bodyPr/>
          <a:lstStyle/>
          <a:p>
            <a:endParaRPr lang="en-US"/>
          </a:p>
        </p:txBody>
      </p:sp>
      <p:sp>
        <p:nvSpPr>
          <p:cNvPr id="24" name="Freeform 18">
            <a:extLst>
              <a:ext uri="{FF2B5EF4-FFF2-40B4-BE49-F238E27FC236}">
                <a16:creationId xmlns:a16="http://schemas.microsoft.com/office/drawing/2014/main" id="{9DCFAD48-DA2E-6309-4C5C-923D64F34ED5}"/>
              </a:ext>
            </a:extLst>
          </p:cNvPr>
          <p:cNvSpPr/>
          <p:nvPr/>
        </p:nvSpPr>
        <p:spPr>
          <a:xfrm>
            <a:off x="628308" y="6084843"/>
            <a:ext cx="362292" cy="873825"/>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8">
              <a:extLst>
                <a:ext uri="{96DAC541-7B7A-43D3-8B79-37D633B846F1}">
                  <asvg:svgBlip xmlns:asvg="http://schemas.microsoft.com/office/drawing/2016/SVG/main" r:embed="rId9"/>
                </a:ext>
              </a:extLst>
            </a:blip>
            <a:stretch>
              <a:fillRect r="26048" b="-147220"/>
            </a:stretch>
          </a:blipFill>
        </p:spPr>
        <p:txBody>
          <a:bodyPr/>
          <a:lstStyle/>
          <a:p>
            <a:endParaRPr lang="en-US"/>
          </a:p>
        </p:txBody>
      </p:sp>
      <p:cxnSp>
        <p:nvCxnSpPr>
          <p:cNvPr id="26" name="Straight Connector 25">
            <a:extLst>
              <a:ext uri="{FF2B5EF4-FFF2-40B4-BE49-F238E27FC236}">
                <a16:creationId xmlns:a16="http://schemas.microsoft.com/office/drawing/2014/main" id="{FB11D57E-923A-452B-ED28-754DE053EC46}"/>
              </a:ext>
            </a:extLst>
          </p:cNvPr>
          <p:cNvCxnSpPr/>
          <p:nvPr/>
        </p:nvCxnSpPr>
        <p:spPr>
          <a:xfrm>
            <a:off x="762000" y="4621948"/>
            <a:ext cx="0" cy="77485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253572"/>
            </a:solidFill>
          </p:spPr>
          <p:txBody>
            <a:bodyPr/>
            <a:lstStyle/>
            <a:p>
              <a:endParaRPr lang="en-US"/>
            </a:p>
          </p:txBody>
        </p:sp>
        <p:sp>
          <p:nvSpPr>
            <p:cNvPr id="4" name="TextBox 4"/>
            <p:cNvSpPr txBox="1"/>
            <p:nvPr/>
          </p:nvSpPr>
          <p:spPr>
            <a:xfrm>
              <a:off x="0" y="-28575"/>
              <a:ext cx="4816593" cy="1383242"/>
            </a:xfrm>
            <a:prstGeom prst="rect">
              <a:avLst/>
            </a:prstGeom>
          </p:spPr>
          <p:txBody>
            <a:bodyPr lIns="50800" tIns="50800" rIns="50800" bIns="50800" rtlCol="0" anchor="ctr"/>
            <a:lstStyle/>
            <a:p>
              <a:pPr algn="ctr">
                <a:lnSpc>
                  <a:spcPts val="2879"/>
                </a:lnSpc>
              </a:pPr>
              <a:endParaRPr/>
            </a:p>
          </p:txBody>
        </p:sp>
      </p:grpSp>
      <p:pic>
        <p:nvPicPr>
          <p:cNvPr id="43" name="Picture 42">
            <a:extLst>
              <a:ext uri="{FF2B5EF4-FFF2-40B4-BE49-F238E27FC236}">
                <a16:creationId xmlns:a16="http://schemas.microsoft.com/office/drawing/2014/main" id="{6627C2CA-8DD4-42CF-8193-78E739CB2057}"/>
              </a:ext>
            </a:extLst>
          </p:cNvPr>
          <p:cNvPicPr>
            <a:picLocks noChangeAspect="1"/>
          </p:cNvPicPr>
          <p:nvPr/>
        </p:nvPicPr>
        <p:blipFill rotWithShape="1">
          <a:blip r:embed="rId3">
            <a:alphaModFix amt="50000"/>
          </a:blip>
          <a:srcRect l="1004" t="19916"/>
          <a:stretch/>
        </p:blipFill>
        <p:spPr>
          <a:xfrm>
            <a:off x="414034" y="0"/>
            <a:ext cx="17416765" cy="4656388"/>
          </a:xfrm>
          <a:prstGeom prst="rect">
            <a:avLst/>
          </a:prstGeom>
        </p:spPr>
      </p:pic>
      <p:grpSp>
        <p:nvGrpSpPr>
          <p:cNvPr id="5" name="Group 5"/>
          <p:cNvGrpSpPr/>
          <p:nvPr/>
        </p:nvGrpSpPr>
        <p:grpSpPr>
          <a:xfrm>
            <a:off x="1232190" y="4954885"/>
            <a:ext cx="2846324" cy="2164155"/>
            <a:chOff x="0" y="0"/>
            <a:chExt cx="3795099" cy="2885541"/>
          </a:xfrm>
        </p:grpSpPr>
        <p:grpSp>
          <p:nvGrpSpPr>
            <p:cNvPr id="6" name="Group 6"/>
            <p:cNvGrpSpPr/>
            <p:nvPr/>
          </p:nvGrpSpPr>
          <p:grpSpPr>
            <a:xfrm>
              <a:off x="0" y="0"/>
              <a:ext cx="502974" cy="50297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0" y="1231583"/>
              <a:ext cx="3795099" cy="1653958"/>
            </a:xfrm>
            <a:prstGeom prst="rect">
              <a:avLst/>
            </a:prstGeom>
          </p:spPr>
          <p:txBody>
            <a:bodyPr lIns="0" tIns="0" rIns="0" bIns="0" rtlCol="0" anchor="t">
              <a:spAutoFit/>
            </a:bodyPr>
            <a:lstStyle/>
            <a:p>
              <a:pPr>
                <a:lnSpc>
                  <a:spcPts val="3200"/>
                </a:lnSpc>
              </a:pPr>
              <a:r>
                <a:rPr lang="en-US" sz="3600">
                  <a:solidFill>
                    <a:srgbClr val="293374"/>
                  </a:solidFill>
                  <a:latin typeface="Effra 1"/>
                </a:rPr>
                <a:t>Awareness raising projects</a:t>
              </a:r>
            </a:p>
          </p:txBody>
        </p:sp>
      </p:grpSp>
      <p:grpSp>
        <p:nvGrpSpPr>
          <p:cNvPr id="11" name="Group 11"/>
          <p:cNvGrpSpPr/>
          <p:nvPr/>
        </p:nvGrpSpPr>
        <p:grpSpPr>
          <a:xfrm>
            <a:off x="4038600" y="4954885"/>
            <a:ext cx="3088473" cy="1753786"/>
            <a:chOff x="-1" y="0"/>
            <a:chExt cx="4117964" cy="2338382"/>
          </a:xfrm>
        </p:grpSpPr>
        <p:grpSp>
          <p:nvGrpSpPr>
            <p:cNvPr id="12" name="Group 12"/>
            <p:cNvGrpSpPr/>
            <p:nvPr/>
          </p:nvGrpSpPr>
          <p:grpSpPr>
            <a:xfrm>
              <a:off x="0" y="0"/>
              <a:ext cx="502974" cy="5029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1" y="1231583"/>
              <a:ext cx="4117964" cy="1106799"/>
            </a:xfrm>
            <a:prstGeom prst="rect">
              <a:avLst/>
            </a:prstGeom>
          </p:spPr>
          <p:txBody>
            <a:bodyPr wrap="square" lIns="0" tIns="0" rIns="0" bIns="0" rtlCol="0" anchor="t">
              <a:spAutoFit/>
            </a:bodyPr>
            <a:lstStyle/>
            <a:p>
              <a:pPr marL="0" lvl="0" indent="0" algn="l">
                <a:lnSpc>
                  <a:spcPts val="3200"/>
                </a:lnSpc>
                <a:spcBef>
                  <a:spcPct val="0"/>
                </a:spcBef>
              </a:pPr>
              <a:r>
                <a:rPr lang="en-US" sz="3600">
                  <a:solidFill>
                    <a:srgbClr val="293374"/>
                  </a:solidFill>
                  <a:latin typeface="Effra 1"/>
                </a:rPr>
                <a:t>Beautification of space</a:t>
              </a:r>
            </a:p>
          </p:txBody>
        </p:sp>
      </p:grpSp>
      <p:grpSp>
        <p:nvGrpSpPr>
          <p:cNvPr id="17" name="Group 17"/>
          <p:cNvGrpSpPr/>
          <p:nvPr/>
        </p:nvGrpSpPr>
        <p:grpSpPr>
          <a:xfrm>
            <a:off x="7315200" y="4954885"/>
            <a:ext cx="3088473" cy="1753786"/>
            <a:chOff x="-1" y="0"/>
            <a:chExt cx="4117964" cy="2338382"/>
          </a:xfrm>
        </p:grpSpPr>
        <p:sp>
          <p:nvSpPr>
            <p:cNvPr id="19" name="TextBox 19"/>
            <p:cNvSpPr txBox="1"/>
            <p:nvPr/>
          </p:nvSpPr>
          <p:spPr>
            <a:xfrm>
              <a:off x="-1" y="1231583"/>
              <a:ext cx="4117964" cy="1106799"/>
            </a:xfrm>
            <a:prstGeom prst="rect">
              <a:avLst/>
            </a:prstGeom>
          </p:spPr>
          <p:txBody>
            <a:bodyPr wrap="square" lIns="0" tIns="0" rIns="0" bIns="0" rtlCol="0" anchor="t">
              <a:spAutoFit/>
            </a:bodyPr>
            <a:lstStyle/>
            <a:p>
              <a:pPr marL="0" lvl="0" indent="0" algn="l">
                <a:lnSpc>
                  <a:spcPts val="3200"/>
                </a:lnSpc>
                <a:spcBef>
                  <a:spcPct val="0"/>
                </a:spcBef>
              </a:pPr>
              <a:r>
                <a:rPr lang="en-US" sz="3600">
                  <a:solidFill>
                    <a:srgbClr val="293374"/>
                  </a:solidFill>
                  <a:latin typeface="Effra 1"/>
                </a:rPr>
                <a:t>General social empowerment</a:t>
              </a:r>
            </a:p>
          </p:txBody>
        </p:sp>
        <p:grpSp>
          <p:nvGrpSpPr>
            <p:cNvPr id="20" name="Group 20"/>
            <p:cNvGrpSpPr/>
            <p:nvPr/>
          </p:nvGrpSpPr>
          <p:grpSpPr>
            <a:xfrm>
              <a:off x="0" y="0"/>
              <a:ext cx="502974" cy="50297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2" name="TextBox 22"/>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3" name="Group 23"/>
          <p:cNvGrpSpPr/>
          <p:nvPr/>
        </p:nvGrpSpPr>
        <p:grpSpPr>
          <a:xfrm>
            <a:off x="10820400" y="4954885"/>
            <a:ext cx="2846324" cy="2984892"/>
            <a:chOff x="0" y="0"/>
            <a:chExt cx="3795099" cy="3979854"/>
          </a:xfrm>
        </p:grpSpPr>
        <p:sp>
          <p:nvSpPr>
            <p:cNvPr id="25" name="TextBox 25"/>
            <p:cNvSpPr txBox="1"/>
            <p:nvPr/>
          </p:nvSpPr>
          <p:spPr>
            <a:xfrm>
              <a:off x="0" y="1231582"/>
              <a:ext cx="3795099" cy="2748272"/>
            </a:xfrm>
            <a:prstGeom prst="rect">
              <a:avLst/>
            </a:prstGeom>
          </p:spPr>
          <p:txBody>
            <a:bodyPr lIns="0" tIns="0" rIns="0" bIns="0" rtlCol="0" anchor="t">
              <a:spAutoFit/>
            </a:bodyPr>
            <a:lstStyle/>
            <a:p>
              <a:pPr marL="0" lvl="0" indent="0" algn="l">
                <a:lnSpc>
                  <a:spcPts val="3200"/>
                </a:lnSpc>
                <a:spcBef>
                  <a:spcPct val="0"/>
                </a:spcBef>
              </a:pPr>
              <a:r>
                <a:rPr lang="en-US" sz="3600">
                  <a:solidFill>
                    <a:srgbClr val="293374"/>
                  </a:solidFill>
                  <a:latin typeface="Effra 1"/>
                </a:rPr>
                <a:t>Projects not serving women/girls facing obstacles</a:t>
              </a:r>
            </a:p>
          </p:txBody>
        </p:sp>
        <p:grpSp>
          <p:nvGrpSpPr>
            <p:cNvPr id="26" name="Group 26"/>
            <p:cNvGrpSpPr/>
            <p:nvPr/>
          </p:nvGrpSpPr>
          <p:grpSpPr>
            <a:xfrm>
              <a:off x="0" y="0"/>
              <a:ext cx="502974" cy="50297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29" name="Group 29"/>
          <p:cNvGrpSpPr/>
          <p:nvPr/>
        </p:nvGrpSpPr>
        <p:grpSpPr>
          <a:xfrm>
            <a:off x="14298676" y="4954885"/>
            <a:ext cx="2846324" cy="2640081"/>
            <a:chOff x="0" y="0"/>
            <a:chExt cx="3795099" cy="3520107"/>
          </a:xfrm>
        </p:grpSpPr>
        <p:sp>
          <p:nvSpPr>
            <p:cNvPr id="30" name="TextBox 30"/>
            <p:cNvSpPr txBox="1"/>
            <p:nvPr/>
          </p:nvSpPr>
          <p:spPr>
            <a:xfrm>
              <a:off x="0" y="3069727"/>
              <a:ext cx="3795099" cy="450380"/>
            </a:xfrm>
            <a:prstGeom prst="rect">
              <a:avLst/>
            </a:prstGeom>
          </p:spPr>
          <p:txBody>
            <a:bodyPr lIns="0" tIns="0" rIns="0" bIns="0" rtlCol="0" anchor="t">
              <a:spAutoFit/>
            </a:bodyPr>
            <a:lstStyle/>
            <a:p>
              <a:pPr marL="0" lvl="1" indent="0" algn="l">
                <a:lnSpc>
                  <a:spcPts val="2800"/>
                </a:lnSpc>
                <a:spcBef>
                  <a:spcPct val="0"/>
                </a:spcBef>
              </a:pPr>
              <a:r>
                <a:rPr lang="en-US" sz="2200">
                  <a:solidFill>
                    <a:srgbClr val="191919"/>
                  </a:solidFill>
                  <a:latin typeface="Effra 2"/>
                </a:rPr>
                <a:t>Not Soroptimist-led</a:t>
              </a:r>
            </a:p>
          </p:txBody>
        </p:sp>
        <p:sp>
          <p:nvSpPr>
            <p:cNvPr id="31" name="TextBox 31"/>
            <p:cNvSpPr txBox="1"/>
            <p:nvPr/>
          </p:nvSpPr>
          <p:spPr>
            <a:xfrm>
              <a:off x="0" y="1231584"/>
              <a:ext cx="3795099" cy="1653957"/>
            </a:xfrm>
            <a:prstGeom prst="rect">
              <a:avLst/>
            </a:prstGeom>
          </p:spPr>
          <p:txBody>
            <a:bodyPr lIns="0" tIns="0" rIns="0" bIns="0" rtlCol="0" anchor="t">
              <a:spAutoFit/>
            </a:bodyPr>
            <a:lstStyle/>
            <a:p>
              <a:pPr marL="0" lvl="0" indent="0" algn="l">
                <a:lnSpc>
                  <a:spcPts val="3200"/>
                </a:lnSpc>
                <a:spcBef>
                  <a:spcPct val="0"/>
                </a:spcBef>
              </a:pPr>
              <a:r>
                <a:rPr lang="en-US" sz="3600">
                  <a:solidFill>
                    <a:srgbClr val="293374"/>
                  </a:solidFill>
                  <a:latin typeface="Effra 1"/>
                </a:rPr>
                <a:t>Donations to other organizations</a:t>
              </a:r>
            </a:p>
          </p:txBody>
        </p:sp>
        <p:grpSp>
          <p:nvGrpSpPr>
            <p:cNvPr id="32" name="Group 32"/>
            <p:cNvGrpSpPr/>
            <p:nvPr/>
          </p:nvGrpSpPr>
          <p:grpSpPr>
            <a:xfrm>
              <a:off x="0" y="0"/>
              <a:ext cx="502974" cy="50297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9170"/>
              </a:solidFill>
              <a:ln cap="sq">
                <a:noFill/>
                <a:prstDash val="solid"/>
                <a:miter/>
              </a:ln>
            </p:spPr>
            <p:txBody>
              <a:bodyPr/>
              <a:lstStyle/>
              <a:p>
                <a:endParaRPr lang="en-US"/>
              </a:p>
            </p:txBody>
          </p:sp>
          <p:sp>
            <p:nvSpPr>
              <p:cNvPr id="34" name="TextBox 34"/>
              <p:cNvSpPr txBox="1"/>
              <p:nvPr/>
            </p:nvSpPr>
            <p:spPr>
              <a:xfrm>
                <a:off x="76200" y="28575"/>
                <a:ext cx="660400" cy="708025"/>
              </a:xfrm>
              <a:prstGeom prst="rect">
                <a:avLst/>
              </a:prstGeom>
            </p:spPr>
            <p:txBody>
              <a:bodyPr lIns="50800" tIns="50800" rIns="50800" bIns="50800" rtlCol="0" anchor="ctr"/>
              <a:lstStyle/>
              <a:p>
                <a:pPr marL="0" lvl="0" indent="0" algn="ctr">
                  <a:lnSpc>
                    <a:spcPts val="2100"/>
                  </a:lnSpc>
                  <a:spcBef>
                    <a:spcPct val="0"/>
                  </a:spcBef>
                </a:pPr>
                <a:endParaRPr/>
              </a:p>
            </p:txBody>
          </p:sp>
        </p:grpSp>
      </p:grpSp>
      <p:grpSp>
        <p:nvGrpSpPr>
          <p:cNvPr id="35" name="Group 35"/>
          <p:cNvGrpSpPr/>
          <p:nvPr/>
        </p:nvGrpSpPr>
        <p:grpSpPr>
          <a:xfrm>
            <a:off x="2514600" y="1230289"/>
            <a:ext cx="11569410" cy="2236811"/>
            <a:chOff x="1421825" y="418615"/>
            <a:chExt cx="15425879" cy="2982418"/>
          </a:xfrm>
        </p:grpSpPr>
        <p:sp>
          <p:nvSpPr>
            <p:cNvPr id="36" name="TextBox 36"/>
            <p:cNvSpPr txBox="1"/>
            <p:nvPr/>
          </p:nvSpPr>
          <p:spPr>
            <a:xfrm>
              <a:off x="1421825" y="418615"/>
              <a:ext cx="15425879" cy="1255216"/>
            </a:xfrm>
            <a:prstGeom prst="rect">
              <a:avLst/>
            </a:prstGeom>
          </p:spPr>
          <p:txBody>
            <a:bodyPr wrap="square" lIns="0" tIns="0" rIns="0" bIns="0" rtlCol="0" anchor="t">
              <a:spAutoFit/>
            </a:bodyPr>
            <a:lstStyle/>
            <a:p>
              <a:pPr marL="0" lvl="0" indent="0" algn="l">
                <a:lnSpc>
                  <a:spcPts val="7200"/>
                </a:lnSpc>
              </a:pPr>
              <a:r>
                <a:rPr lang="en-US" sz="7200">
                  <a:solidFill>
                    <a:srgbClr val="F69170"/>
                  </a:solidFill>
                  <a:latin typeface="Effra 1"/>
                </a:rPr>
                <a:t>What is NOT eligible?</a:t>
              </a:r>
            </a:p>
          </p:txBody>
        </p:sp>
        <p:sp>
          <p:nvSpPr>
            <p:cNvPr id="37" name="TextBox 37"/>
            <p:cNvSpPr txBox="1"/>
            <p:nvPr/>
          </p:nvSpPr>
          <p:spPr>
            <a:xfrm>
              <a:off x="1421825" y="2642960"/>
              <a:ext cx="10878291" cy="758073"/>
            </a:xfrm>
            <a:prstGeom prst="rect">
              <a:avLst/>
            </a:prstGeom>
          </p:spPr>
          <p:txBody>
            <a:bodyPr lIns="0" tIns="0" rIns="0" bIns="0" rtlCol="0" anchor="t">
              <a:spAutoFit/>
            </a:bodyPr>
            <a:lstStyle/>
            <a:p>
              <a:pPr marL="0" lvl="0" indent="0" algn="l">
                <a:lnSpc>
                  <a:spcPts val="4079"/>
                </a:lnSpc>
                <a:spcBef>
                  <a:spcPct val="0"/>
                </a:spcBef>
              </a:pPr>
              <a:r>
                <a:rPr lang="en-US" sz="5600">
                  <a:solidFill>
                    <a:schemeClr val="bg1"/>
                  </a:solidFill>
                  <a:latin typeface="Effra 2"/>
                </a:rPr>
                <a:t>Here are some e</a:t>
              </a:r>
              <a:r>
                <a:rPr lang="en-US" sz="5600" u="none">
                  <a:solidFill>
                    <a:schemeClr val="bg1"/>
                  </a:solidFill>
                  <a:latin typeface="Effra 2"/>
                </a:rPr>
                <a:t>xamples:</a:t>
              </a:r>
            </a:p>
          </p:txBody>
        </p:sp>
      </p:grpSp>
      <p:grpSp>
        <p:nvGrpSpPr>
          <p:cNvPr id="38" name="Group 38"/>
          <p:cNvGrpSpPr/>
          <p:nvPr/>
        </p:nvGrpSpPr>
        <p:grpSpPr>
          <a:xfrm>
            <a:off x="15738227" y="542156"/>
            <a:ext cx="1521073" cy="973088"/>
            <a:chOff x="0" y="0"/>
            <a:chExt cx="2028098" cy="1297451"/>
          </a:xfrm>
        </p:grpSpPr>
        <p:sp>
          <p:nvSpPr>
            <p:cNvPr id="39" name="Freeform 39"/>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41" name="TextBox 41"/>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20" name="Picture 2" descr="Pregnant and Broke | Thomas Hawk | Flickr">
            <a:extLst>
              <a:ext uri="{FF2B5EF4-FFF2-40B4-BE49-F238E27FC236}">
                <a16:creationId xmlns:a16="http://schemas.microsoft.com/office/drawing/2014/main" id="{39D5F17B-682B-C928-5E00-3B00DFEAFE29}"/>
              </a:ext>
            </a:extLst>
          </p:cNvPr>
          <p:cNvPicPr>
            <a:picLocks noChangeAspect="1" noChangeArrowheads="1"/>
          </p:cNvPicPr>
          <p:nvPr/>
        </p:nvPicPr>
        <p:blipFill rotWithShape="1">
          <a:blip r:embed="rId3">
            <a:duotone>
              <a:schemeClr val="accent1">
                <a:shade val="45000"/>
                <a:satMod val="135000"/>
              </a:schemeClr>
              <a:prstClr val="white"/>
            </a:duotone>
            <a:alphaModFix amt="50000"/>
            <a:extLst>
              <a:ext uri="{28A0092B-C50C-407E-A947-70E740481C1C}">
                <a14:useLocalDpi xmlns:a14="http://schemas.microsoft.com/office/drawing/2010/main" val="0"/>
              </a:ext>
            </a:extLst>
          </a:blip>
          <a:srcRect l="5143" t="29919" r="30252" b="19867"/>
          <a:stretch/>
        </p:blipFill>
        <p:spPr bwMode="auto">
          <a:xfrm>
            <a:off x="-1" y="0"/>
            <a:ext cx="18288001"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34110" y="3530614"/>
            <a:ext cx="9423215" cy="7338208"/>
            <a:chOff x="0" y="0"/>
            <a:chExt cx="2481834" cy="1932697"/>
          </a:xfrm>
        </p:grpSpPr>
        <p:sp>
          <p:nvSpPr>
            <p:cNvPr id="4" name="Freeform 4"/>
            <p:cNvSpPr/>
            <p:nvPr/>
          </p:nvSpPr>
          <p:spPr>
            <a:xfrm>
              <a:off x="0" y="0"/>
              <a:ext cx="2481834" cy="1932697"/>
            </a:xfrm>
            <a:custGeom>
              <a:avLst/>
              <a:gdLst/>
              <a:ahLst/>
              <a:cxnLst/>
              <a:rect l="l" t="t" r="r" b="b"/>
              <a:pathLst>
                <a:path w="2481834" h="1932697">
                  <a:moveTo>
                    <a:pt x="41079" y="0"/>
                  </a:moveTo>
                  <a:lnTo>
                    <a:pt x="2440755" y="0"/>
                  </a:lnTo>
                  <a:cubicBezTo>
                    <a:pt x="2451650" y="0"/>
                    <a:pt x="2462099" y="4328"/>
                    <a:pt x="2469803" y="12032"/>
                  </a:cubicBezTo>
                  <a:cubicBezTo>
                    <a:pt x="2477506" y="19736"/>
                    <a:pt x="2481834" y="30184"/>
                    <a:pt x="2481834" y="41079"/>
                  </a:cubicBezTo>
                  <a:lnTo>
                    <a:pt x="2481834" y="1891618"/>
                  </a:lnTo>
                  <a:cubicBezTo>
                    <a:pt x="2481834" y="1902513"/>
                    <a:pt x="2477506" y="1912961"/>
                    <a:pt x="2469803" y="1920665"/>
                  </a:cubicBezTo>
                  <a:cubicBezTo>
                    <a:pt x="2462099" y="1928369"/>
                    <a:pt x="2451650" y="1932697"/>
                    <a:pt x="2440755" y="1932697"/>
                  </a:cubicBezTo>
                  <a:lnTo>
                    <a:pt x="41079" y="1932697"/>
                  </a:lnTo>
                  <a:cubicBezTo>
                    <a:pt x="30184" y="1932697"/>
                    <a:pt x="19736" y="1928369"/>
                    <a:pt x="12032" y="1920665"/>
                  </a:cubicBezTo>
                  <a:cubicBezTo>
                    <a:pt x="4328" y="1912961"/>
                    <a:pt x="0" y="1902513"/>
                    <a:pt x="0" y="1891618"/>
                  </a:cubicBezTo>
                  <a:lnTo>
                    <a:pt x="0" y="41079"/>
                  </a:lnTo>
                  <a:cubicBezTo>
                    <a:pt x="0" y="30184"/>
                    <a:pt x="4328" y="19736"/>
                    <a:pt x="12032" y="12032"/>
                  </a:cubicBezTo>
                  <a:cubicBezTo>
                    <a:pt x="19736" y="4328"/>
                    <a:pt x="30184" y="0"/>
                    <a:pt x="41079" y="0"/>
                  </a:cubicBezTo>
                  <a:close/>
                </a:path>
              </a:pathLst>
            </a:custGeom>
            <a:solidFill>
              <a:srgbClr val="F5EFEB"/>
            </a:solidFill>
          </p:spPr>
          <p:txBody>
            <a:bodyPr/>
            <a:lstStyle/>
            <a:p>
              <a:endParaRPr lang="en-US"/>
            </a:p>
          </p:txBody>
        </p:sp>
        <p:sp>
          <p:nvSpPr>
            <p:cNvPr id="5" name="TextBox 5"/>
            <p:cNvSpPr txBox="1"/>
            <p:nvPr/>
          </p:nvSpPr>
          <p:spPr>
            <a:xfrm>
              <a:off x="0" y="-47625"/>
              <a:ext cx="2481834" cy="1980322"/>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1076759" y="2247306"/>
            <a:ext cx="6899312" cy="893321"/>
          </a:xfrm>
          <a:prstGeom prst="rect">
            <a:avLst/>
          </a:prstGeom>
        </p:spPr>
        <p:txBody>
          <a:bodyPr lIns="0" tIns="0" rIns="0" bIns="0" rtlCol="0" anchor="t">
            <a:spAutoFit/>
          </a:bodyPr>
          <a:lstStyle/>
          <a:p>
            <a:pPr marL="0" lvl="0" indent="0" algn="l">
              <a:lnSpc>
                <a:spcPts val="6694"/>
              </a:lnSpc>
            </a:pPr>
            <a:r>
              <a:rPr lang="en-US" sz="7200">
                <a:solidFill>
                  <a:schemeClr val="bg1"/>
                </a:solidFill>
                <a:latin typeface="Effra 1"/>
              </a:rPr>
              <a:t>Obstacles</a:t>
            </a:r>
          </a:p>
        </p:txBody>
      </p:sp>
      <p:sp>
        <p:nvSpPr>
          <p:cNvPr id="10" name="TextBox 10"/>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
        <p:nvSpPr>
          <p:cNvPr id="12" name="Freeform 12"/>
          <p:cNvSpPr/>
          <p:nvPr/>
        </p:nvSpPr>
        <p:spPr>
          <a:xfrm>
            <a:off x="1162369" y="4475726"/>
            <a:ext cx="186678" cy="1914830"/>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2">
            <a:extLst>
              <a:ext uri="{FF2B5EF4-FFF2-40B4-BE49-F238E27FC236}">
                <a16:creationId xmlns:a16="http://schemas.microsoft.com/office/drawing/2014/main" id="{49315668-7C58-4510-0DE3-4CE57E38FDFF}"/>
              </a:ext>
            </a:extLst>
          </p:cNvPr>
          <p:cNvSpPr/>
          <p:nvPr/>
        </p:nvSpPr>
        <p:spPr>
          <a:xfrm>
            <a:off x="1165249" y="6183132"/>
            <a:ext cx="180918" cy="1804438"/>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13"/>
          <p:cNvSpPr txBox="1"/>
          <p:nvPr/>
        </p:nvSpPr>
        <p:spPr>
          <a:xfrm>
            <a:off x="1490397" y="4284683"/>
            <a:ext cx="6465621" cy="4411464"/>
          </a:xfrm>
          <a:prstGeom prst="rect">
            <a:avLst/>
          </a:prstGeom>
        </p:spPr>
        <p:txBody>
          <a:bodyPr lIns="0" tIns="0" rIns="0" bIns="0" rtlCol="0" anchor="t">
            <a:spAutoFit/>
          </a:bodyPr>
          <a:lstStyle/>
          <a:p>
            <a:pPr>
              <a:lnSpc>
                <a:spcPts val="4300"/>
              </a:lnSpc>
            </a:pPr>
            <a:r>
              <a:rPr lang="en-US" sz="3600">
                <a:solidFill>
                  <a:srgbClr val="293374"/>
                </a:solidFill>
                <a:latin typeface="Effra 2"/>
              </a:rPr>
              <a:t>Poverty</a:t>
            </a:r>
          </a:p>
          <a:p>
            <a:pPr>
              <a:lnSpc>
                <a:spcPts val="4300"/>
              </a:lnSpc>
            </a:pPr>
            <a:r>
              <a:rPr lang="en-US" sz="3600">
                <a:solidFill>
                  <a:srgbClr val="293374"/>
                </a:solidFill>
                <a:latin typeface="Effra 2"/>
              </a:rPr>
              <a:t>Violence</a:t>
            </a:r>
          </a:p>
          <a:p>
            <a:pPr>
              <a:lnSpc>
                <a:spcPts val="4300"/>
              </a:lnSpc>
            </a:pPr>
            <a:r>
              <a:rPr lang="en-US" sz="3600">
                <a:solidFill>
                  <a:srgbClr val="293374"/>
                </a:solidFill>
                <a:latin typeface="Effra 2"/>
              </a:rPr>
              <a:t>Racism</a:t>
            </a:r>
          </a:p>
          <a:p>
            <a:pPr>
              <a:lnSpc>
                <a:spcPts val="4300"/>
              </a:lnSpc>
            </a:pPr>
            <a:r>
              <a:rPr lang="en-US" sz="3600">
                <a:solidFill>
                  <a:srgbClr val="293374"/>
                </a:solidFill>
                <a:latin typeface="Effra 2"/>
              </a:rPr>
              <a:t>Teen pregnancy &amp; parenting</a:t>
            </a:r>
          </a:p>
          <a:p>
            <a:pPr>
              <a:lnSpc>
                <a:spcPts val="4300"/>
              </a:lnSpc>
            </a:pPr>
            <a:r>
              <a:rPr lang="en-US" sz="3600">
                <a:solidFill>
                  <a:srgbClr val="293374"/>
                </a:solidFill>
                <a:latin typeface="Effra 2"/>
              </a:rPr>
              <a:t>Foster care</a:t>
            </a:r>
          </a:p>
          <a:p>
            <a:pPr>
              <a:lnSpc>
                <a:spcPts val="4300"/>
              </a:lnSpc>
            </a:pPr>
            <a:r>
              <a:rPr lang="en-US" sz="3600">
                <a:solidFill>
                  <a:srgbClr val="293374"/>
                </a:solidFill>
                <a:latin typeface="Effra 2"/>
              </a:rPr>
              <a:t>Trafficking</a:t>
            </a:r>
          </a:p>
          <a:p>
            <a:pPr>
              <a:lnSpc>
                <a:spcPts val="4300"/>
              </a:lnSpc>
            </a:pPr>
            <a:r>
              <a:rPr lang="en-US" sz="3600">
                <a:solidFill>
                  <a:srgbClr val="293374"/>
                </a:solidFill>
                <a:latin typeface="Effra 2"/>
              </a:rPr>
              <a:t>Single parenting</a:t>
            </a:r>
          </a:p>
          <a:p>
            <a:pPr>
              <a:lnSpc>
                <a:spcPts val="4300"/>
              </a:lnSpc>
            </a:pPr>
            <a:r>
              <a:rPr lang="en-US" sz="3600">
                <a:solidFill>
                  <a:srgbClr val="293374"/>
                </a:solidFill>
                <a:latin typeface="Effra 2"/>
              </a:rPr>
              <a:t>Substance use disorder</a:t>
            </a:r>
          </a:p>
        </p:txBody>
      </p:sp>
      <p:sp>
        <p:nvSpPr>
          <p:cNvPr id="19" name="Freeform 12">
            <a:extLst>
              <a:ext uri="{FF2B5EF4-FFF2-40B4-BE49-F238E27FC236}">
                <a16:creationId xmlns:a16="http://schemas.microsoft.com/office/drawing/2014/main" id="{83FECA6F-65E7-8E73-28D3-0B9900F33FFB}"/>
              </a:ext>
            </a:extLst>
          </p:cNvPr>
          <p:cNvSpPr/>
          <p:nvPr/>
        </p:nvSpPr>
        <p:spPr>
          <a:xfrm>
            <a:off x="1162369" y="6711696"/>
            <a:ext cx="180918" cy="1804438"/>
          </a:xfrm>
          <a:custGeom>
            <a:avLst/>
            <a:gdLst/>
            <a:ahLst/>
            <a:cxnLst/>
            <a:rect l="l" t="t" r="r" b="b"/>
            <a:pathLst>
              <a:path w="241757" h="2511765">
                <a:moveTo>
                  <a:pt x="0" y="0"/>
                </a:moveTo>
                <a:lnTo>
                  <a:pt x="241757" y="0"/>
                </a:lnTo>
                <a:lnTo>
                  <a:pt x="241757" y="2511765"/>
                </a:lnTo>
                <a:lnTo>
                  <a:pt x="0" y="2511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FEB"/>
        </a:solidFill>
        <a:effectLst/>
      </p:bgPr>
    </p:bg>
    <p:spTree>
      <p:nvGrpSpPr>
        <p:cNvPr id="1" name=""/>
        <p:cNvGrpSpPr/>
        <p:nvPr/>
      </p:nvGrpSpPr>
      <p:grpSpPr>
        <a:xfrm>
          <a:off x="0" y="0"/>
          <a:ext cx="0" cy="0"/>
          <a:chOff x="0" y="0"/>
          <a:chExt cx="0" cy="0"/>
        </a:xfrm>
      </p:grpSpPr>
      <p:grpSp>
        <p:nvGrpSpPr>
          <p:cNvPr id="2" name="Group 2"/>
          <p:cNvGrpSpPr/>
          <p:nvPr/>
        </p:nvGrpSpPr>
        <p:grpSpPr>
          <a:xfrm>
            <a:off x="0" y="8495872"/>
            <a:ext cx="18288000" cy="1791128"/>
            <a:chOff x="0" y="0"/>
            <a:chExt cx="4816593" cy="471737"/>
          </a:xfrm>
        </p:grpSpPr>
        <p:sp>
          <p:nvSpPr>
            <p:cNvPr id="3" name="Freeform 3"/>
            <p:cNvSpPr/>
            <p:nvPr/>
          </p:nvSpPr>
          <p:spPr>
            <a:xfrm>
              <a:off x="0" y="0"/>
              <a:ext cx="4816592" cy="471737"/>
            </a:xfrm>
            <a:custGeom>
              <a:avLst/>
              <a:gdLst/>
              <a:ahLst/>
              <a:cxnLst/>
              <a:rect l="l" t="t" r="r" b="b"/>
              <a:pathLst>
                <a:path w="4816592" h="471737">
                  <a:moveTo>
                    <a:pt x="0" y="0"/>
                  </a:moveTo>
                  <a:lnTo>
                    <a:pt x="4816592" y="0"/>
                  </a:lnTo>
                  <a:lnTo>
                    <a:pt x="4816592" y="471737"/>
                  </a:lnTo>
                  <a:lnTo>
                    <a:pt x="0" y="471737"/>
                  </a:lnTo>
                  <a:close/>
                </a:path>
              </a:pathLst>
            </a:custGeom>
            <a:solidFill>
              <a:srgbClr val="293374"/>
            </a:solidFill>
          </p:spPr>
          <p:txBody>
            <a:bodyPr/>
            <a:lstStyle/>
            <a:p>
              <a:endParaRPr lang="en-US"/>
            </a:p>
          </p:txBody>
        </p:sp>
        <p:sp>
          <p:nvSpPr>
            <p:cNvPr id="4" name="TextBox 4"/>
            <p:cNvSpPr txBox="1"/>
            <p:nvPr/>
          </p:nvSpPr>
          <p:spPr>
            <a:xfrm>
              <a:off x="0" y="-47625"/>
              <a:ext cx="4816593" cy="519362"/>
            </a:xfrm>
            <a:prstGeom prst="rect">
              <a:avLst/>
            </a:prstGeom>
          </p:spPr>
          <p:txBody>
            <a:bodyPr lIns="50800" tIns="50800" rIns="50800" bIns="50800" rtlCol="0" anchor="ctr"/>
            <a:lstStyle/>
            <a:p>
              <a:pPr marL="323850" lvl="1" indent="-161925" algn="ctr">
                <a:lnSpc>
                  <a:spcPts val="2100"/>
                </a:lnSpc>
                <a:buFont typeface="Arial"/>
                <a:buChar char="•"/>
              </a:pPr>
              <a:endParaRPr/>
            </a:p>
          </p:txBody>
        </p:sp>
      </p:grpSp>
      <p:grpSp>
        <p:nvGrpSpPr>
          <p:cNvPr id="5" name="Group 5"/>
          <p:cNvGrpSpPr/>
          <p:nvPr/>
        </p:nvGrpSpPr>
        <p:grpSpPr>
          <a:xfrm>
            <a:off x="-2443952" y="-963874"/>
            <a:ext cx="13301422" cy="9459745"/>
            <a:chOff x="0" y="0"/>
            <a:chExt cx="3503255" cy="2491456"/>
          </a:xfrm>
        </p:grpSpPr>
        <p:sp>
          <p:nvSpPr>
            <p:cNvPr id="6" name="Freeform 6"/>
            <p:cNvSpPr/>
            <p:nvPr/>
          </p:nvSpPr>
          <p:spPr>
            <a:xfrm>
              <a:off x="0" y="0"/>
              <a:ext cx="3503255" cy="2491456"/>
            </a:xfrm>
            <a:custGeom>
              <a:avLst/>
              <a:gdLst/>
              <a:ahLst/>
              <a:cxnLst/>
              <a:rect l="l" t="t" r="r" b="b"/>
              <a:pathLst>
                <a:path w="3503255" h="2491456">
                  <a:moveTo>
                    <a:pt x="29102" y="0"/>
                  </a:moveTo>
                  <a:lnTo>
                    <a:pt x="3474153" y="0"/>
                  </a:lnTo>
                  <a:cubicBezTo>
                    <a:pt x="3490226" y="0"/>
                    <a:pt x="3503255" y="13029"/>
                    <a:pt x="3503255" y="29102"/>
                  </a:cubicBezTo>
                  <a:lnTo>
                    <a:pt x="3503255" y="2462354"/>
                  </a:lnTo>
                  <a:cubicBezTo>
                    <a:pt x="3503255" y="2478426"/>
                    <a:pt x="3490226" y="2491456"/>
                    <a:pt x="3474153" y="2491456"/>
                  </a:cubicBezTo>
                  <a:lnTo>
                    <a:pt x="29102" y="2491456"/>
                  </a:lnTo>
                  <a:cubicBezTo>
                    <a:pt x="13029" y="2491456"/>
                    <a:pt x="0" y="2478426"/>
                    <a:pt x="0" y="2462354"/>
                  </a:cubicBezTo>
                  <a:lnTo>
                    <a:pt x="0" y="29102"/>
                  </a:lnTo>
                  <a:cubicBezTo>
                    <a:pt x="0" y="13029"/>
                    <a:pt x="13029" y="0"/>
                    <a:pt x="29102" y="0"/>
                  </a:cubicBezTo>
                  <a:close/>
                </a:path>
              </a:pathLst>
            </a:custGeom>
            <a:solidFill>
              <a:srgbClr val="253572"/>
            </a:solidFill>
          </p:spPr>
          <p:txBody>
            <a:bodyPr/>
            <a:lstStyle/>
            <a:p>
              <a:endParaRPr lang="en-US"/>
            </a:p>
          </p:txBody>
        </p:sp>
        <p:sp>
          <p:nvSpPr>
            <p:cNvPr id="7" name="TextBox 7"/>
            <p:cNvSpPr txBox="1"/>
            <p:nvPr/>
          </p:nvSpPr>
          <p:spPr>
            <a:xfrm>
              <a:off x="0" y="-47625"/>
              <a:ext cx="3503255" cy="2539081"/>
            </a:xfrm>
            <a:prstGeom prst="rect">
              <a:avLst/>
            </a:prstGeom>
          </p:spPr>
          <p:txBody>
            <a:bodyPr lIns="50800" tIns="50800" rIns="50800" bIns="50800" rtlCol="0" anchor="ctr"/>
            <a:lstStyle/>
            <a:p>
              <a:pPr algn="ctr">
                <a:lnSpc>
                  <a:spcPts val="2100"/>
                </a:lnSpc>
              </a:pPr>
              <a:endParaRPr/>
            </a:p>
          </p:txBody>
        </p:sp>
      </p:grpSp>
      <p:pic>
        <p:nvPicPr>
          <p:cNvPr id="22" name="Picture 21" descr="Women sitting at a table with scissors and a person smiling&#10;&#10;Description automatically generated">
            <a:extLst>
              <a:ext uri="{FF2B5EF4-FFF2-40B4-BE49-F238E27FC236}">
                <a16:creationId xmlns:a16="http://schemas.microsoft.com/office/drawing/2014/main" id="{B2D7F892-2073-A507-CE64-B359C750737C}"/>
              </a:ext>
            </a:extLst>
          </p:cNvPr>
          <p:cNvPicPr>
            <a:picLocks noChangeAspect="1"/>
          </p:cNvPicPr>
          <p:nvPr/>
        </p:nvPicPr>
        <p:blipFill rotWithShape="1">
          <a:blip r:embed="rId3">
            <a:extLst>
              <a:ext uri="{28A0092B-C50C-407E-A947-70E740481C1C}">
                <a14:useLocalDpi xmlns:a14="http://schemas.microsoft.com/office/drawing/2010/main" val="0"/>
              </a:ext>
            </a:extLst>
          </a:blip>
          <a:srcRect l="22031" r="16614"/>
          <a:stretch/>
        </p:blipFill>
        <p:spPr>
          <a:xfrm>
            <a:off x="7240052" y="6016"/>
            <a:ext cx="11059363" cy="8519689"/>
          </a:xfrm>
          <a:prstGeom prst="rect">
            <a:avLst/>
          </a:prstGeom>
        </p:spPr>
      </p:pic>
      <p:grpSp>
        <p:nvGrpSpPr>
          <p:cNvPr id="9" name="Group 9"/>
          <p:cNvGrpSpPr/>
          <p:nvPr/>
        </p:nvGrpSpPr>
        <p:grpSpPr>
          <a:xfrm>
            <a:off x="16309727" y="542156"/>
            <a:ext cx="1521073" cy="973088"/>
            <a:chOff x="0" y="0"/>
            <a:chExt cx="2028098" cy="1297451"/>
          </a:xfrm>
        </p:grpSpPr>
        <p:sp>
          <p:nvSpPr>
            <p:cNvPr id="10" name="Freeform 10"/>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3" name="TextBox 13"/>
          <p:cNvSpPr txBox="1"/>
          <p:nvPr/>
        </p:nvSpPr>
        <p:spPr>
          <a:xfrm>
            <a:off x="857652" y="3461494"/>
            <a:ext cx="6382400" cy="3206006"/>
          </a:xfrm>
          <a:prstGeom prst="rect">
            <a:avLst/>
          </a:prstGeom>
        </p:spPr>
        <p:txBody>
          <a:bodyPr wrap="square" lIns="0" tIns="0" rIns="0" bIns="0" rtlCol="0" anchor="t">
            <a:spAutoFit/>
          </a:bodyPr>
          <a:lstStyle/>
          <a:p>
            <a:pPr algn="l">
              <a:lnSpc>
                <a:spcPts val="5400"/>
              </a:lnSpc>
              <a:spcAft>
                <a:spcPts val="1200"/>
              </a:spcAft>
            </a:pPr>
            <a:r>
              <a:rPr lang="en-US" sz="3600" dirty="0">
                <a:solidFill>
                  <a:srgbClr val="F5EFEB"/>
                </a:solidFill>
                <a:latin typeface="Effra 2"/>
              </a:rPr>
              <a:t>Scholarship/education awards</a:t>
            </a:r>
          </a:p>
          <a:p>
            <a:pPr algn="l">
              <a:lnSpc>
                <a:spcPts val="5400"/>
              </a:lnSpc>
              <a:spcAft>
                <a:spcPts val="2200"/>
              </a:spcAft>
            </a:pPr>
            <a:r>
              <a:rPr lang="en-US" sz="3600" dirty="0">
                <a:solidFill>
                  <a:srgbClr val="F5EFEB"/>
                </a:solidFill>
                <a:latin typeface="Effra 2"/>
              </a:rPr>
              <a:t>Providing necessary items</a:t>
            </a:r>
          </a:p>
          <a:p>
            <a:pPr algn="l">
              <a:lnSpc>
                <a:spcPts val="3600"/>
              </a:lnSpc>
              <a:spcAft>
                <a:spcPts val="2200"/>
              </a:spcAft>
            </a:pPr>
            <a:r>
              <a:rPr lang="en-US" sz="3600" dirty="0">
                <a:solidFill>
                  <a:srgbClr val="F5EFEB"/>
                </a:solidFill>
                <a:latin typeface="Effra 2"/>
              </a:rPr>
              <a:t>Classes focused on job/skills/computer training, career mentorship</a:t>
            </a:r>
          </a:p>
        </p:txBody>
      </p:sp>
      <p:sp>
        <p:nvSpPr>
          <p:cNvPr id="14" name="TextBox 14"/>
          <p:cNvSpPr txBox="1"/>
          <p:nvPr/>
        </p:nvSpPr>
        <p:spPr>
          <a:xfrm>
            <a:off x="432270" y="132886"/>
            <a:ext cx="8022992" cy="2513124"/>
          </a:xfrm>
          <a:prstGeom prst="rect">
            <a:avLst/>
          </a:prstGeom>
        </p:spPr>
        <p:txBody>
          <a:bodyPr wrap="square" lIns="0" tIns="0" rIns="0" bIns="0" rtlCol="0" anchor="t">
            <a:spAutoFit/>
          </a:bodyPr>
          <a:lstStyle/>
          <a:p>
            <a:pPr marL="0" lvl="0" indent="0" algn="l">
              <a:lnSpc>
                <a:spcPts val="10000"/>
              </a:lnSpc>
            </a:pPr>
            <a:r>
              <a:rPr lang="en-US" sz="7200">
                <a:solidFill>
                  <a:srgbClr val="F5EFEB"/>
                </a:solidFill>
                <a:latin typeface="Effra 1"/>
              </a:rPr>
              <a:t>Eligible Project Categories</a:t>
            </a:r>
          </a:p>
        </p:txBody>
      </p:sp>
      <p:sp>
        <p:nvSpPr>
          <p:cNvPr id="15" name="TextBox 15"/>
          <p:cNvSpPr txBox="1"/>
          <p:nvPr/>
        </p:nvSpPr>
        <p:spPr>
          <a:xfrm>
            <a:off x="1028700" y="9258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pic>
        <p:nvPicPr>
          <p:cNvPr id="21" name="Picture 20">
            <a:extLst>
              <a:ext uri="{FF2B5EF4-FFF2-40B4-BE49-F238E27FC236}">
                <a16:creationId xmlns:a16="http://schemas.microsoft.com/office/drawing/2014/main" id="{1233AB83-A573-4FE3-69A1-7874833D3174}"/>
              </a:ext>
            </a:extLst>
          </p:cNvPr>
          <p:cNvPicPr>
            <a:picLocks noChangeAspect="1"/>
          </p:cNvPicPr>
          <p:nvPr/>
        </p:nvPicPr>
        <p:blipFill rotWithShape="1">
          <a:blip r:embed="rId7"/>
          <a:srcRect l="50000" t="2" b="37820"/>
          <a:stretch/>
        </p:blipFill>
        <p:spPr>
          <a:xfrm>
            <a:off x="286030" y="3492750"/>
            <a:ext cx="571622" cy="2160426"/>
          </a:xfrm>
          <a:prstGeom prst="rect">
            <a:avLst/>
          </a:prstGeom>
        </p:spPr>
      </p:pic>
      <p:sp>
        <p:nvSpPr>
          <p:cNvPr id="23" name="TextBox 22">
            <a:extLst>
              <a:ext uri="{FF2B5EF4-FFF2-40B4-BE49-F238E27FC236}">
                <a16:creationId xmlns:a16="http://schemas.microsoft.com/office/drawing/2014/main" id="{B8AA8DDA-DAF1-AD4A-37BB-D605AB237E2E}"/>
              </a:ext>
            </a:extLst>
          </p:cNvPr>
          <p:cNvSpPr txBox="1"/>
          <p:nvPr/>
        </p:nvSpPr>
        <p:spPr>
          <a:xfrm>
            <a:off x="13639800" y="8507658"/>
            <a:ext cx="7772400" cy="506292"/>
          </a:xfrm>
          <a:prstGeom prst="rect">
            <a:avLst/>
          </a:prstGeom>
          <a:noFill/>
        </p:spPr>
        <p:txBody>
          <a:bodyPr wrap="square">
            <a:spAutoFit/>
          </a:bodyPr>
          <a:lstStyle/>
          <a:p>
            <a:pPr>
              <a:lnSpc>
                <a:spcPct val="150000"/>
              </a:lnSpc>
            </a:pPr>
            <a:r>
              <a:rPr lang="en-US" sz="2000" b="1">
                <a:solidFill>
                  <a:schemeClr val="bg1"/>
                </a:solidFill>
                <a:latin typeface="+mj-lt"/>
              </a:rPr>
              <a:t>SI/David: </a:t>
            </a:r>
            <a:r>
              <a:rPr lang="en-US" sz="2000">
                <a:solidFill>
                  <a:schemeClr val="bg1"/>
                </a:solidFill>
                <a:latin typeface="+mj-lt"/>
              </a:rPr>
              <a:t>Basic Cutting and Sewing Course</a:t>
            </a: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3374"/>
        </a:solidFill>
        <a:effectLst/>
      </p:bgPr>
    </p:bg>
    <p:spTree>
      <p:nvGrpSpPr>
        <p:cNvPr id="1" name=""/>
        <p:cNvGrpSpPr/>
        <p:nvPr/>
      </p:nvGrpSpPr>
      <p:grpSpPr>
        <a:xfrm>
          <a:off x="0" y="0"/>
          <a:ext cx="0" cy="0"/>
          <a:chOff x="0" y="0"/>
          <a:chExt cx="0" cy="0"/>
        </a:xfrm>
      </p:grpSpPr>
      <p:pic>
        <p:nvPicPr>
          <p:cNvPr id="14" name="Picture 13" descr="A group of women in orange shirts&#10;&#10;Description automatically generated">
            <a:extLst>
              <a:ext uri="{FF2B5EF4-FFF2-40B4-BE49-F238E27FC236}">
                <a16:creationId xmlns:a16="http://schemas.microsoft.com/office/drawing/2014/main" id="{454A72AE-5D34-9A58-BCD2-A28B54F20FFB}"/>
              </a:ext>
            </a:extLst>
          </p:cNvPr>
          <p:cNvPicPr>
            <a:picLocks noChangeAspect="1"/>
          </p:cNvPicPr>
          <p:nvPr/>
        </p:nvPicPr>
        <p:blipFill rotWithShape="1">
          <a:blip r:embed="rId3">
            <a:extLst>
              <a:ext uri="{28A0092B-C50C-407E-A947-70E740481C1C}">
                <a14:useLocalDpi xmlns:a14="http://schemas.microsoft.com/office/drawing/2010/main" val="0"/>
              </a:ext>
            </a:extLst>
          </a:blip>
          <a:srcRect l="12795" r="20775" b="3281"/>
          <a:stretch/>
        </p:blipFill>
        <p:spPr>
          <a:xfrm rot="5400000">
            <a:off x="472985" y="-472986"/>
            <a:ext cx="10287002" cy="11232976"/>
          </a:xfrm>
          <a:prstGeom prst="rect">
            <a:avLst/>
          </a:prstGeom>
        </p:spPr>
      </p:pic>
      <p:grpSp>
        <p:nvGrpSpPr>
          <p:cNvPr id="3" name="Group 3"/>
          <p:cNvGrpSpPr/>
          <p:nvPr/>
        </p:nvGrpSpPr>
        <p:grpSpPr>
          <a:xfrm>
            <a:off x="10832728" y="3105664"/>
            <a:ext cx="8210724" cy="4075671"/>
            <a:chOff x="0" y="0"/>
            <a:chExt cx="2162495" cy="1073428"/>
          </a:xfrm>
        </p:grpSpPr>
        <p:sp>
          <p:nvSpPr>
            <p:cNvPr id="4" name="Freeform 4"/>
            <p:cNvSpPr/>
            <p:nvPr/>
          </p:nvSpPr>
          <p:spPr>
            <a:xfrm>
              <a:off x="0" y="0"/>
              <a:ext cx="2162495" cy="1073428"/>
            </a:xfrm>
            <a:custGeom>
              <a:avLst/>
              <a:gdLst/>
              <a:ahLst/>
              <a:cxnLst/>
              <a:rect l="l" t="t" r="r" b="b"/>
              <a:pathLst>
                <a:path w="2162495" h="1073428">
                  <a:moveTo>
                    <a:pt x="47145" y="0"/>
                  </a:moveTo>
                  <a:lnTo>
                    <a:pt x="2115350" y="0"/>
                  </a:lnTo>
                  <a:cubicBezTo>
                    <a:pt x="2141388" y="0"/>
                    <a:pt x="2162495" y="21108"/>
                    <a:pt x="2162495" y="47145"/>
                  </a:cubicBezTo>
                  <a:lnTo>
                    <a:pt x="2162495" y="1026283"/>
                  </a:lnTo>
                  <a:cubicBezTo>
                    <a:pt x="2162495" y="1052320"/>
                    <a:pt x="2141388" y="1073428"/>
                    <a:pt x="2115350" y="1073428"/>
                  </a:cubicBezTo>
                  <a:lnTo>
                    <a:pt x="47145" y="1073428"/>
                  </a:lnTo>
                  <a:cubicBezTo>
                    <a:pt x="21108" y="1073428"/>
                    <a:pt x="0" y="1052320"/>
                    <a:pt x="0" y="1026283"/>
                  </a:cubicBezTo>
                  <a:lnTo>
                    <a:pt x="0" y="47145"/>
                  </a:lnTo>
                  <a:cubicBezTo>
                    <a:pt x="0" y="21108"/>
                    <a:pt x="21108" y="0"/>
                    <a:pt x="47145" y="0"/>
                  </a:cubicBezTo>
                  <a:close/>
                </a:path>
              </a:pathLst>
            </a:custGeom>
            <a:solidFill>
              <a:srgbClr val="168594"/>
            </a:solidFill>
            <a:ln w="95250" cap="rnd">
              <a:solidFill>
                <a:srgbClr val="93C9D0"/>
              </a:solidFill>
              <a:prstDash val="solid"/>
              <a:round/>
            </a:ln>
          </p:spPr>
          <p:txBody>
            <a:bodyPr/>
            <a:lstStyle/>
            <a:p>
              <a:endParaRPr lang="en-US"/>
            </a:p>
          </p:txBody>
        </p:sp>
        <p:sp>
          <p:nvSpPr>
            <p:cNvPr id="5" name="TextBox 5"/>
            <p:cNvSpPr txBox="1"/>
            <p:nvPr/>
          </p:nvSpPr>
          <p:spPr>
            <a:xfrm>
              <a:off x="0" y="-28575"/>
              <a:ext cx="2162495" cy="1102003"/>
            </a:xfrm>
            <a:prstGeom prst="rect">
              <a:avLst/>
            </a:prstGeom>
          </p:spPr>
          <p:txBody>
            <a:bodyPr lIns="254000" tIns="254000" rIns="254000" bIns="254000" rtlCol="0" anchor="ctr"/>
            <a:lstStyle/>
            <a:p>
              <a:pPr>
                <a:lnSpc>
                  <a:spcPts val="2879"/>
                </a:lnSpc>
              </a:pPr>
              <a:endParaRPr/>
            </a:p>
          </p:txBody>
        </p:sp>
      </p:grpSp>
      <p:grpSp>
        <p:nvGrpSpPr>
          <p:cNvPr id="6" name="Group 6"/>
          <p:cNvGrpSpPr/>
          <p:nvPr/>
        </p:nvGrpSpPr>
        <p:grpSpPr>
          <a:xfrm>
            <a:off x="15738227" y="542156"/>
            <a:ext cx="1521073" cy="973088"/>
            <a:chOff x="0" y="0"/>
            <a:chExt cx="2028098" cy="1297451"/>
          </a:xfrm>
        </p:grpSpPr>
        <p:sp>
          <p:nvSpPr>
            <p:cNvPr id="7" name="Freeform 7"/>
            <p:cNvSpPr/>
            <p:nvPr/>
          </p:nvSpPr>
          <p:spPr>
            <a:xfrm>
              <a:off x="956635" y="431332"/>
              <a:ext cx="1071462" cy="473392"/>
            </a:xfrm>
            <a:custGeom>
              <a:avLst/>
              <a:gdLst/>
              <a:ahLst/>
              <a:cxnLst/>
              <a:rect l="l" t="t" r="r" b="b"/>
              <a:pathLst>
                <a:path w="1071462" h="473392">
                  <a:moveTo>
                    <a:pt x="0" y="0"/>
                  </a:moveTo>
                  <a:lnTo>
                    <a:pt x="1071463" y="0"/>
                  </a:lnTo>
                  <a:lnTo>
                    <a:pt x="1071463" y="473392"/>
                  </a:lnTo>
                  <a:lnTo>
                    <a:pt x="0" y="4733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0" y="0"/>
              <a:ext cx="795532" cy="1297451"/>
            </a:xfrm>
            <a:custGeom>
              <a:avLst/>
              <a:gdLst/>
              <a:ahLst/>
              <a:cxnLst/>
              <a:rect l="l" t="t" r="r" b="b"/>
              <a:pathLst>
                <a:path w="795532" h="1297451">
                  <a:moveTo>
                    <a:pt x="0" y="0"/>
                  </a:moveTo>
                  <a:lnTo>
                    <a:pt x="795532" y="0"/>
                  </a:lnTo>
                  <a:lnTo>
                    <a:pt x="795532" y="1297451"/>
                  </a:lnTo>
                  <a:lnTo>
                    <a:pt x="0" y="1297451"/>
                  </a:lnTo>
                  <a:lnTo>
                    <a:pt x="0" y="0"/>
                  </a:lnTo>
                  <a:close/>
                </a:path>
              </a:pathLst>
            </a:custGeom>
            <a:blipFill>
              <a:blip r:embed="rId6"/>
              <a:stretch>
                <a:fillRect/>
              </a:stretch>
            </a:blipFill>
          </p:spPr>
          <p:txBody>
            <a:bodyPr/>
            <a:lstStyle/>
            <a:p>
              <a:endParaRPr lang="en-US"/>
            </a:p>
          </p:txBody>
        </p:sp>
      </p:grpSp>
      <p:sp>
        <p:nvSpPr>
          <p:cNvPr id="11" name="TextBox 11"/>
          <p:cNvSpPr txBox="1"/>
          <p:nvPr/>
        </p:nvSpPr>
        <p:spPr>
          <a:xfrm>
            <a:off x="11734800" y="3296839"/>
            <a:ext cx="5778956" cy="3693319"/>
          </a:xfrm>
          <a:prstGeom prst="rect">
            <a:avLst/>
          </a:prstGeom>
        </p:spPr>
        <p:txBody>
          <a:bodyPr lIns="0" tIns="0" rIns="0" bIns="0" rtlCol="0" anchor="t">
            <a:spAutoFit/>
          </a:bodyPr>
          <a:lstStyle/>
          <a:p>
            <a:pPr marL="0" lvl="0" indent="0" algn="ctr">
              <a:lnSpc>
                <a:spcPts val="7200"/>
              </a:lnSpc>
            </a:pPr>
            <a:r>
              <a:rPr lang="en-US" sz="5600">
                <a:solidFill>
                  <a:srgbClr val="BCF7FF"/>
                </a:solidFill>
                <a:latin typeface="Effra 1"/>
              </a:rPr>
              <a:t>Do clubs HAVE to do a Big Goal Accelerator Project?</a:t>
            </a:r>
          </a:p>
        </p:txBody>
      </p:sp>
      <p:sp>
        <p:nvSpPr>
          <p:cNvPr id="17" name="TextBox 8">
            <a:extLst>
              <a:ext uri="{FF2B5EF4-FFF2-40B4-BE49-F238E27FC236}">
                <a16:creationId xmlns:a16="http://schemas.microsoft.com/office/drawing/2014/main" id="{1ABB8E49-6951-A5EC-5BB4-703891DF4425}"/>
              </a:ext>
            </a:extLst>
          </p:cNvPr>
          <p:cNvSpPr txBox="1"/>
          <p:nvPr/>
        </p:nvSpPr>
        <p:spPr>
          <a:xfrm>
            <a:off x="228600" y="10020300"/>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chemeClr val="bg1"/>
                </a:solidFill>
                <a:latin typeface="Effra 1"/>
              </a:rPr>
              <a:t>2024 SIA NAR SPRING CONFERENCE</a:t>
            </a:r>
          </a:p>
        </p:txBody>
      </p:sp>
      <p:sp>
        <p:nvSpPr>
          <p:cNvPr id="18" name="TextBox 17">
            <a:extLst>
              <a:ext uri="{FF2B5EF4-FFF2-40B4-BE49-F238E27FC236}">
                <a16:creationId xmlns:a16="http://schemas.microsoft.com/office/drawing/2014/main" id="{1E83AEC0-201D-01F8-A1D0-FB6A318D84F4}"/>
              </a:ext>
            </a:extLst>
          </p:cNvPr>
          <p:cNvSpPr txBox="1"/>
          <p:nvPr/>
        </p:nvSpPr>
        <p:spPr>
          <a:xfrm>
            <a:off x="3200400" y="-57152"/>
            <a:ext cx="7772400" cy="506292"/>
          </a:xfrm>
          <a:prstGeom prst="rect">
            <a:avLst/>
          </a:prstGeom>
          <a:noFill/>
        </p:spPr>
        <p:txBody>
          <a:bodyPr wrap="square">
            <a:spAutoFit/>
          </a:bodyPr>
          <a:lstStyle/>
          <a:p>
            <a:pPr>
              <a:lnSpc>
                <a:spcPct val="150000"/>
              </a:lnSpc>
            </a:pPr>
            <a:r>
              <a:rPr lang="en-US" sz="2000" b="1">
                <a:solidFill>
                  <a:schemeClr val="bg1"/>
                </a:solidFill>
                <a:latin typeface="+mj-lt"/>
              </a:rPr>
              <a:t>SI/Batangas Downtown: </a:t>
            </a:r>
            <a:r>
              <a:rPr lang="en-US" sz="2000" err="1">
                <a:solidFill>
                  <a:schemeClr val="bg1"/>
                </a:solidFill>
                <a:latin typeface="+mj-lt"/>
              </a:rPr>
              <a:t>SIBDream</a:t>
            </a:r>
            <a:endParaRPr lang="en-US" sz="2000">
              <a:solidFill>
                <a:schemeClr val="bg1"/>
              </a:solidFill>
              <a:latin typeface="+mj-lt"/>
            </a:endParaRP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3572"/>
        </a:solidFill>
        <a:effectLst/>
      </p:bgPr>
    </p:bg>
    <p:spTree>
      <p:nvGrpSpPr>
        <p:cNvPr id="1" name=""/>
        <p:cNvGrpSpPr/>
        <p:nvPr/>
      </p:nvGrpSpPr>
      <p:grpSpPr>
        <a:xfrm>
          <a:off x="0" y="0"/>
          <a:ext cx="0" cy="0"/>
          <a:chOff x="0" y="0"/>
          <a:chExt cx="0" cy="0"/>
        </a:xfrm>
      </p:grpSpPr>
      <p:pic>
        <p:nvPicPr>
          <p:cNvPr id="8" name="Picture 7" descr="A person wearing a mask and gloves holding a plate of food&#10;&#10;Description automatically generated">
            <a:extLst>
              <a:ext uri="{FF2B5EF4-FFF2-40B4-BE49-F238E27FC236}">
                <a16:creationId xmlns:a16="http://schemas.microsoft.com/office/drawing/2014/main" id="{DE468137-1BCE-EA49-2F89-F470F26FCD38}"/>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r="6952"/>
          <a:stretch/>
        </p:blipFill>
        <p:spPr>
          <a:xfrm>
            <a:off x="3962400" y="1"/>
            <a:ext cx="14325600" cy="10263922"/>
          </a:xfrm>
          <a:prstGeom prst="rect">
            <a:avLst/>
          </a:prstGeom>
        </p:spPr>
      </p:pic>
      <p:grpSp>
        <p:nvGrpSpPr>
          <p:cNvPr id="3" name="Group 3"/>
          <p:cNvGrpSpPr/>
          <p:nvPr/>
        </p:nvGrpSpPr>
        <p:grpSpPr>
          <a:xfrm>
            <a:off x="-2371503" y="3543300"/>
            <a:ext cx="9423215" cy="7338208"/>
            <a:chOff x="0" y="0"/>
            <a:chExt cx="2481834" cy="1932697"/>
          </a:xfrm>
        </p:grpSpPr>
        <p:sp>
          <p:nvSpPr>
            <p:cNvPr id="4" name="Freeform 4"/>
            <p:cNvSpPr/>
            <p:nvPr/>
          </p:nvSpPr>
          <p:spPr>
            <a:xfrm>
              <a:off x="0" y="0"/>
              <a:ext cx="2481834" cy="1932697"/>
            </a:xfrm>
            <a:custGeom>
              <a:avLst/>
              <a:gdLst/>
              <a:ahLst/>
              <a:cxnLst/>
              <a:rect l="l" t="t" r="r" b="b"/>
              <a:pathLst>
                <a:path w="2481834" h="1932697">
                  <a:moveTo>
                    <a:pt x="41079" y="0"/>
                  </a:moveTo>
                  <a:lnTo>
                    <a:pt x="2440755" y="0"/>
                  </a:lnTo>
                  <a:cubicBezTo>
                    <a:pt x="2451650" y="0"/>
                    <a:pt x="2462099" y="4328"/>
                    <a:pt x="2469803" y="12032"/>
                  </a:cubicBezTo>
                  <a:cubicBezTo>
                    <a:pt x="2477506" y="19736"/>
                    <a:pt x="2481834" y="30184"/>
                    <a:pt x="2481834" y="41079"/>
                  </a:cubicBezTo>
                  <a:lnTo>
                    <a:pt x="2481834" y="1891618"/>
                  </a:lnTo>
                  <a:cubicBezTo>
                    <a:pt x="2481834" y="1902513"/>
                    <a:pt x="2477506" y="1912961"/>
                    <a:pt x="2469803" y="1920665"/>
                  </a:cubicBezTo>
                  <a:cubicBezTo>
                    <a:pt x="2462099" y="1928369"/>
                    <a:pt x="2451650" y="1932697"/>
                    <a:pt x="2440755" y="1932697"/>
                  </a:cubicBezTo>
                  <a:lnTo>
                    <a:pt x="41079" y="1932697"/>
                  </a:lnTo>
                  <a:cubicBezTo>
                    <a:pt x="30184" y="1932697"/>
                    <a:pt x="19736" y="1928369"/>
                    <a:pt x="12032" y="1920665"/>
                  </a:cubicBezTo>
                  <a:cubicBezTo>
                    <a:pt x="4328" y="1912961"/>
                    <a:pt x="0" y="1902513"/>
                    <a:pt x="0" y="1891618"/>
                  </a:cubicBezTo>
                  <a:lnTo>
                    <a:pt x="0" y="41079"/>
                  </a:lnTo>
                  <a:cubicBezTo>
                    <a:pt x="0" y="30184"/>
                    <a:pt x="4328" y="19736"/>
                    <a:pt x="12032" y="12032"/>
                  </a:cubicBezTo>
                  <a:cubicBezTo>
                    <a:pt x="19736" y="4328"/>
                    <a:pt x="30184" y="0"/>
                    <a:pt x="41079" y="0"/>
                  </a:cubicBezTo>
                  <a:close/>
                </a:path>
              </a:pathLst>
            </a:custGeom>
            <a:solidFill>
              <a:srgbClr val="F5EFEB"/>
            </a:solidFill>
          </p:spPr>
          <p:txBody>
            <a:bodyPr/>
            <a:lstStyle/>
            <a:p>
              <a:endParaRPr lang="en-US"/>
            </a:p>
          </p:txBody>
        </p:sp>
        <p:sp>
          <p:nvSpPr>
            <p:cNvPr id="5" name="TextBox 5"/>
            <p:cNvSpPr txBox="1"/>
            <p:nvPr/>
          </p:nvSpPr>
          <p:spPr>
            <a:xfrm>
              <a:off x="0" y="-47625"/>
              <a:ext cx="2481834" cy="1980322"/>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6455703" y="865655"/>
            <a:ext cx="803597" cy="355044"/>
          </a:xfrm>
          <a:custGeom>
            <a:avLst/>
            <a:gdLst/>
            <a:ahLst/>
            <a:cxnLst/>
            <a:rect l="l" t="t" r="r" b="b"/>
            <a:pathLst>
              <a:path w="803597" h="355044">
                <a:moveTo>
                  <a:pt x="0" y="0"/>
                </a:moveTo>
                <a:lnTo>
                  <a:pt x="803597" y="0"/>
                </a:lnTo>
                <a:lnTo>
                  <a:pt x="803597" y="355044"/>
                </a:lnTo>
                <a:lnTo>
                  <a:pt x="0" y="355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738227" y="542156"/>
            <a:ext cx="596649" cy="973088"/>
          </a:xfrm>
          <a:custGeom>
            <a:avLst/>
            <a:gdLst/>
            <a:ahLst/>
            <a:cxnLst/>
            <a:rect l="l" t="t" r="r" b="b"/>
            <a:pathLst>
              <a:path w="596649" h="973088">
                <a:moveTo>
                  <a:pt x="0" y="0"/>
                </a:moveTo>
                <a:lnTo>
                  <a:pt x="596648" y="0"/>
                </a:lnTo>
                <a:lnTo>
                  <a:pt x="596648" y="973088"/>
                </a:lnTo>
                <a:lnTo>
                  <a:pt x="0" y="973088"/>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304800" y="4925330"/>
            <a:ext cx="6899312" cy="859210"/>
          </a:xfrm>
          <a:prstGeom prst="rect">
            <a:avLst/>
          </a:prstGeom>
        </p:spPr>
        <p:txBody>
          <a:bodyPr lIns="0" tIns="0" rIns="0" bIns="0" rtlCol="0" anchor="t">
            <a:spAutoFit/>
          </a:bodyPr>
          <a:lstStyle/>
          <a:p>
            <a:pPr marL="0" lvl="0" indent="0" algn="l">
              <a:lnSpc>
                <a:spcPts val="6694"/>
              </a:lnSpc>
            </a:pPr>
            <a:r>
              <a:rPr lang="en-US" sz="6000">
                <a:solidFill>
                  <a:srgbClr val="253572"/>
                </a:solidFill>
                <a:latin typeface="Effra 1"/>
              </a:rPr>
              <a:t>Right</a:t>
            </a:r>
          </a:p>
        </p:txBody>
      </p:sp>
      <p:sp>
        <p:nvSpPr>
          <p:cNvPr id="10" name="TextBox 10"/>
          <p:cNvSpPr txBox="1"/>
          <p:nvPr/>
        </p:nvSpPr>
        <p:spPr>
          <a:xfrm>
            <a:off x="152400" y="9925577"/>
            <a:ext cx="6899312" cy="209550"/>
          </a:xfrm>
          <a:prstGeom prst="rect">
            <a:avLst/>
          </a:prstGeom>
        </p:spPr>
        <p:txBody>
          <a:bodyPr lIns="0" tIns="0" rIns="0" bIns="0" rtlCol="0" anchor="t">
            <a:spAutoFit/>
          </a:bodyPr>
          <a:lstStyle/>
          <a:p>
            <a:pPr marL="0" lvl="0" indent="0" algn="l">
              <a:lnSpc>
                <a:spcPts val="1680"/>
              </a:lnSpc>
              <a:spcBef>
                <a:spcPct val="0"/>
              </a:spcBef>
            </a:pPr>
            <a:r>
              <a:rPr lang="en-US" sz="1400" spc="140" dirty="0">
                <a:solidFill>
                  <a:srgbClr val="E68574"/>
                </a:solidFill>
                <a:latin typeface="Effra 1"/>
              </a:rPr>
              <a:t>2024 SIA NAR SPRING CONFERENCE</a:t>
            </a:r>
          </a:p>
        </p:txBody>
      </p:sp>
      <p:sp>
        <p:nvSpPr>
          <p:cNvPr id="18" name="TextBox 13"/>
          <p:cNvSpPr txBox="1"/>
          <p:nvPr/>
        </p:nvSpPr>
        <p:spPr>
          <a:xfrm>
            <a:off x="2971800" y="4518937"/>
            <a:ext cx="3802239" cy="2154436"/>
          </a:xfrm>
          <a:prstGeom prst="rect">
            <a:avLst/>
          </a:prstGeom>
        </p:spPr>
        <p:txBody>
          <a:bodyPr wrap="square" lIns="0" tIns="0" rIns="0" bIns="0" rtlCol="0" anchor="t">
            <a:spAutoFit/>
          </a:bodyPr>
          <a:lstStyle/>
          <a:p>
            <a:pPr>
              <a:lnSpc>
                <a:spcPts val="5600"/>
              </a:lnSpc>
            </a:pPr>
            <a:r>
              <a:rPr lang="en-US" sz="5500">
                <a:solidFill>
                  <a:srgbClr val="293374"/>
                </a:solidFill>
                <a:latin typeface="Effra 2"/>
              </a:rPr>
              <a:t>Population</a:t>
            </a:r>
          </a:p>
          <a:p>
            <a:pPr>
              <a:lnSpc>
                <a:spcPts val="5600"/>
              </a:lnSpc>
            </a:pPr>
            <a:r>
              <a:rPr lang="en-US" sz="5500">
                <a:solidFill>
                  <a:srgbClr val="293374"/>
                </a:solidFill>
                <a:latin typeface="Effra 2"/>
              </a:rPr>
              <a:t>Focus</a:t>
            </a:r>
          </a:p>
          <a:p>
            <a:pPr>
              <a:lnSpc>
                <a:spcPts val="5600"/>
              </a:lnSpc>
            </a:pPr>
            <a:r>
              <a:rPr lang="en-US" sz="5500">
                <a:solidFill>
                  <a:srgbClr val="293374"/>
                </a:solidFill>
                <a:latin typeface="Effra 2"/>
              </a:rPr>
              <a:t>People</a:t>
            </a:r>
          </a:p>
        </p:txBody>
      </p:sp>
    </p:spTree>
    <p:extLst>
      <p:ext uri="{BB962C8B-B14F-4D97-AF65-F5344CB8AC3E}">
        <p14:creationId xmlns:p14="http://schemas.microsoft.com/office/powerpoint/2010/main" val="87670240"/>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b9bde1f-3410-454a-bf2e-709f5c1027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FB73196DB2F34A9894C2103F267AB9" ma:contentTypeVersion="18" ma:contentTypeDescription="Create a new document." ma:contentTypeScope="" ma:versionID="f24e1bd544f482bdf09458fec4c9d0c9">
  <xsd:schema xmlns:xsd="http://www.w3.org/2001/XMLSchema" xmlns:xs="http://www.w3.org/2001/XMLSchema" xmlns:p="http://schemas.microsoft.com/office/2006/metadata/properties" xmlns:ns3="fb9bde1f-3410-454a-bf2e-709f5c1027da" xmlns:ns4="4c9a413c-f2aa-47e0-be78-13616a6de55b" targetNamespace="http://schemas.microsoft.com/office/2006/metadata/properties" ma:root="true" ma:fieldsID="8a196a4e01ee9cc4e1c28cbd94ae14a8" ns3:_="" ns4:_="">
    <xsd:import namespace="fb9bde1f-3410-454a-bf2e-709f5c1027da"/>
    <xsd:import namespace="4c9a413c-f2aa-47e0-be78-13616a6de55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AutoTags" minOccurs="0"/>
                <xsd:element ref="ns3:MediaServiceOCR"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9bde1f-3410-454a-bf2e-709f5c1027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9a413c-f2aa-47e0-be78-13616a6de55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8C8F78-678A-4313-9444-11C0ED046397}">
  <ds:schemaRefs>
    <ds:schemaRef ds:uri="http://schemas.microsoft.com/office/infopath/2007/PartnerControls"/>
    <ds:schemaRef ds:uri="4c9a413c-f2aa-47e0-be78-13616a6de55b"/>
    <ds:schemaRef ds:uri="http://purl.org/dc/terms/"/>
    <ds:schemaRef ds:uri="fb9bde1f-3410-454a-bf2e-709f5c1027da"/>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E702814-E9A8-4A45-88A3-F880EB49514F}">
  <ds:schemaRefs>
    <ds:schemaRef ds:uri="http://schemas.microsoft.com/sharepoint/v3/contenttype/forms"/>
  </ds:schemaRefs>
</ds:datastoreItem>
</file>

<file path=customXml/itemProps3.xml><?xml version="1.0" encoding="utf-8"?>
<ds:datastoreItem xmlns:ds="http://schemas.openxmlformats.org/officeDocument/2006/customXml" ds:itemID="{962A052A-7D86-44DC-9C61-C7D0F639AA23}">
  <ds:schemaRefs>
    <ds:schemaRef ds:uri="4c9a413c-f2aa-47e0-be78-13616a6de55b"/>
    <ds:schemaRef ds:uri="fb9bde1f-3410-454a-bf2e-709f5c1027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71</TotalTime>
  <Words>1974</Words>
  <Application>Microsoft Office PowerPoint</Application>
  <PresentationFormat>Custom</PresentationFormat>
  <Paragraphs>188</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Effra 1</vt:lpstr>
      <vt:lpstr>Aptos</vt:lpstr>
      <vt:lpstr>Symbol</vt:lpstr>
      <vt:lpstr>Calibri</vt:lpstr>
      <vt:lpstr>Roboto-Regular</vt:lpstr>
      <vt:lpstr>Arial</vt:lpstr>
      <vt:lpstr>Effra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2024 Region Conference Template</dc:title>
  <dc:creator>Alice Lubrecht</dc:creator>
  <cp:lastModifiedBy>Alice Lubrecht</cp:lastModifiedBy>
  <cp:revision>4</cp:revision>
  <cp:lastPrinted>2024-04-09T18:35:34Z</cp:lastPrinted>
  <dcterms:created xsi:type="dcterms:W3CDTF">2006-08-16T00:00:00Z</dcterms:created>
  <dcterms:modified xsi:type="dcterms:W3CDTF">2024-04-09T18:39:03Z</dcterms:modified>
  <dc:identifier>DAF4xHWVG_U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0x010100F0FB73196DB2F34A9894C2103F267AB9</vt:lpwstr>
  </property>
</Properties>
</file>