
<file path=[Content_Types].xml><?xml version="1.0" encoding="utf-8"?>
<Types xmlns="http://schemas.openxmlformats.org/package/2006/content-types">
  <Default Extension="fntdata" ContentType="application/x-fontdata"/>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4"/>
  </p:notesMasterIdLst>
  <p:sldIdLst>
    <p:sldId id="256" r:id="rId2"/>
    <p:sldId id="262" r:id="rId3"/>
    <p:sldId id="261" r:id="rId4"/>
    <p:sldId id="269" r:id="rId5"/>
    <p:sldId id="263" r:id="rId6"/>
    <p:sldId id="258" r:id="rId7"/>
    <p:sldId id="259" r:id="rId8"/>
    <p:sldId id="264" r:id="rId9"/>
    <p:sldId id="271" r:id="rId10"/>
    <p:sldId id="260" r:id="rId11"/>
    <p:sldId id="265" r:id="rId12"/>
    <p:sldId id="273" r:id="rId13"/>
  </p:sldIdLst>
  <p:sldSz cx="18288000" cy="10287000"/>
  <p:notesSz cx="6858000" cy="9144000"/>
  <p:embeddedFontLst>
    <p:embeddedFont>
      <p:font typeface="Aptos" panose="020B0004020202020204" pitchFamily="34" charset="0"/>
      <p:regular r:id="rId15"/>
      <p:bold r:id="rId16"/>
      <p:italic r:id="rId17"/>
      <p:boldItalic r:id="rId18"/>
    </p:embeddedFont>
    <p:embeddedFont>
      <p:font typeface="Calibri" panose="020F0502020204030204" pitchFamily="34" charset="0"/>
      <p:regular r:id="rId19"/>
      <p:bold r:id="rId20"/>
      <p:italic r:id="rId21"/>
      <p:boldItalic r:id="rId22"/>
    </p:embeddedFont>
    <p:embeddedFont>
      <p:font typeface="Effra 1" panose="020B0803020203020204" pitchFamily="34" charset="77"/>
      <p:regular r:id="rId23"/>
      <p:bold r:id="rId24"/>
    </p:embeddedFont>
    <p:embeddedFont>
      <p:font typeface="Effra 2" panose="020B0603020203020204" pitchFamily="34" charset="77"/>
      <p:regular r:id="rId25"/>
    </p:embeddedFont>
    <p:embeddedFont>
      <p:font typeface="Nunito" pitchFamily="2" charset="77"/>
      <p:regular r:id="rId26"/>
      <p:bold r:id="rId27"/>
      <p:italic r:id="rId28"/>
      <p:boldItalic r:id="rId29"/>
    </p:embeddedFont>
    <p:embeddedFont>
      <p:font typeface="Segoe UI" panose="020B0502040204020203" pitchFamily="34" charset="0"/>
      <p:regular r:id="rId30"/>
      <p:bold r:id="rId31"/>
      <p:italic r:id="rId32"/>
      <p:boldItalic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6917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907" autoAdjust="0"/>
    <p:restoredTop sz="71150" autoAdjust="0"/>
  </p:normalViewPr>
  <p:slideViewPr>
    <p:cSldViewPr>
      <p:cViewPr varScale="1">
        <p:scale>
          <a:sx n="42" d="100"/>
          <a:sy n="42" d="100"/>
        </p:scale>
        <p:origin x="1872" y="1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4.fntdata"/><Relationship Id="rId26" Type="http://schemas.openxmlformats.org/officeDocument/2006/relationships/font" Target="fonts/font12.fntdata"/><Relationship Id="rId21" Type="http://schemas.openxmlformats.org/officeDocument/2006/relationships/font" Target="fonts/font7.fntdata"/><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font" Target="fonts/font11.fntdata"/><Relationship Id="rId33" Type="http://schemas.openxmlformats.org/officeDocument/2006/relationships/font" Target="fonts/font19.fntdata"/><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29"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0.fntdata"/><Relationship Id="rId32" Type="http://schemas.openxmlformats.org/officeDocument/2006/relationships/font" Target="fonts/font18.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font" Target="fonts/font14.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5.fntdata"/><Relationship Id="rId31" Type="http://schemas.openxmlformats.org/officeDocument/2006/relationships/font" Target="fonts/font1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font" Target="fonts/font8.fntdata"/><Relationship Id="rId27" Type="http://schemas.openxmlformats.org/officeDocument/2006/relationships/font" Target="fonts/font13.fntdata"/><Relationship Id="rId30" Type="http://schemas.openxmlformats.org/officeDocument/2006/relationships/font" Target="fonts/font16.fntdata"/><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58DF2D-7F92-2A4E-B13A-DA9D502057DA}" type="datetimeFigureOut">
              <a:rPr lang="en-US" smtClean="0"/>
              <a:t>2/14/24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1108A7-A47F-CD43-94C8-4F2460747BCD}" type="slidenum">
              <a:rPr lang="en-US" smtClean="0"/>
              <a:t>‹#›</a:t>
            </a:fld>
            <a:endParaRPr lang="en-US"/>
          </a:p>
        </p:txBody>
      </p:sp>
    </p:spTree>
    <p:extLst>
      <p:ext uri="{BB962C8B-B14F-4D97-AF65-F5344CB8AC3E}">
        <p14:creationId xmlns:p14="http://schemas.microsoft.com/office/powerpoint/2010/main" val="21987983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0" i="0" dirty="0">
                <a:solidFill>
                  <a:srgbClr val="434343"/>
                </a:solidFill>
                <a:effectLst/>
                <a:latin typeface="Nunito" pitchFamily="2" charset="77"/>
              </a:rPr>
              <a:t>Greetings Soroptimist friends! It’s such a pleasure to be with you to celebrate our 2024 Region Conference. I can feel your love and enthusiasm for SIA. And I’m so impressed by your impact, continued dedication, and commitment to helping women and girls achieve their dreams. </a:t>
            </a:r>
            <a:endParaRPr lang="en-US" sz="2800" b="0" i="0" dirty="0">
              <a:solidFill>
                <a:srgbClr val="000000"/>
              </a:solidFill>
              <a:effectLst/>
              <a:latin typeface="Segoe UI" panose="020B0502040204020203" pitchFamily="34" charset="0"/>
            </a:endParaRPr>
          </a:p>
        </p:txBody>
      </p:sp>
      <p:sp>
        <p:nvSpPr>
          <p:cNvPr id="4" name="Slide Number Placeholder 3"/>
          <p:cNvSpPr>
            <a:spLocks noGrp="1"/>
          </p:cNvSpPr>
          <p:nvPr>
            <p:ph type="sldNum" sz="quarter" idx="5"/>
          </p:nvPr>
        </p:nvSpPr>
        <p:spPr/>
        <p:txBody>
          <a:bodyPr/>
          <a:lstStyle/>
          <a:p>
            <a:fld id="{F71108A7-A47F-CD43-94C8-4F2460747BCD}" type="slidenum">
              <a:rPr lang="en-US" smtClean="0"/>
              <a:t>1</a:t>
            </a:fld>
            <a:endParaRPr lang="en-US"/>
          </a:p>
        </p:txBody>
      </p:sp>
    </p:spTree>
    <p:extLst>
      <p:ext uri="{BB962C8B-B14F-4D97-AF65-F5344CB8AC3E}">
        <p14:creationId xmlns:p14="http://schemas.microsoft.com/office/powerpoint/2010/main" val="2826384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0" i="0" dirty="0">
                <a:solidFill>
                  <a:srgbClr val="434343"/>
                </a:solidFill>
                <a:effectLst/>
                <a:latin typeface="Nunito" pitchFamily="2" charset="77"/>
              </a:rPr>
              <a:t>Let there be no doubt: Each and every one of us has the power to make a difference. By working more collaboratively, more inclusively, and with more kindness</a:t>
            </a:r>
            <a:r>
              <a:rPr lang="en-US" sz="1800" b="0" i="0" u="sng" dirty="0">
                <a:solidFill>
                  <a:srgbClr val="D13438"/>
                </a:solidFill>
                <a:effectLst/>
                <a:latin typeface="Nunito" pitchFamily="2" charset="77"/>
              </a:rPr>
              <a:t>,</a:t>
            </a:r>
            <a:r>
              <a:rPr lang="en-US" sz="1800" b="0" i="0" dirty="0">
                <a:solidFill>
                  <a:srgbClr val="434343"/>
                </a:solidFill>
                <a:effectLst/>
                <a:latin typeface="Nunito" pitchFamily="2" charset="77"/>
              </a:rPr>
              <a:t> we will strengthen our greatest resource…ourselves. So, let us strive to build each other up, by showing appreciation for each other’s contributions, and by valuing differing perspectives. And when we fall short of this, let’s hold one another accountable and politely straighten each other’s crowns. </a:t>
            </a:r>
            <a:endParaRPr lang="en-US" dirty="0"/>
          </a:p>
        </p:txBody>
      </p:sp>
      <p:sp>
        <p:nvSpPr>
          <p:cNvPr id="4" name="Slide Number Placeholder 3"/>
          <p:cNvSpPr>
            <a:spLocks noGrp="1"/>
          </p:cNvSpPr>
          <p:nvPr>
            <p:ph type="sldNum" sz="quarter" idx="5"/>
          </p:nvPr>
        </p:nvSpPr>
        <p:spPr/>
        <p:txBody>
          <a:bodyPr/>
          <a:lstStyle/>
          <a:p>
            <a:fld id="{F71108A7-A47F-CD43-94C8-4F2460747BCD}" type="slidenum">
              <a:rPr lang="en-US" smtClean="0"/>
              <a:t>10</a:t>
            </a:fld>
            <a:endParaRPr lang="en-US"/>
          </a:p>
        </p:txBody>
      </p:sp>
    </p:spTree>
    <p:extLst>
      <p:ext uri="{BB962C8B-B14F-4D97-AF65-F5344CB8AC3E}">
        <p14:creationId xmlns:p14="http://schemas.microsoft.com/office/powerpoint/2010/main" val="18266304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0" i="0" dirty="0">
                <a:solidFill>
                  <a:srgbClr val="434343"/>
                </a:solidFill>
                <a:effectLst/>
                <a:latin typeface="Nunito" pitchFamily="2" charset="77"/>
              </a:rPr>
              <a:t>As I leave you today, let’s not take our eyes off our dreams and our Big Goal of impacting half a million women and girls by 2031. But let’s also reflect on how important our solid foundation is in reaching that Goal. And let’s ensure we take advantage of tools to achieve our own dreams. Together, we will reach higher. We will grow as an organization. And we will continue to work as leaders in the fight for a gender-equality world. A world where all women and girls can pursue their dreams of education. A world where women and girls can achieve economic empowerment. A world where they create a wave of change that shapes not just themselves but also their families and communities for the better. </a:t>
            </a:r>
            <a:endParaRPr lang="en-US" sz="2800" b="0" i="0" dirty="0">
              <a:solidFill>
                <a:srgbClr val="000000"/>
              </a:solidFill>
              <a:effectLst/>
              <a:latin typeface="Segoe UI" panose="020B0502040204020203" pitchFamily="34" charset="0"/>
            </a:endParaRPr>
          </a:p>
          <a:p>
            <a:pPr algn="l" rtl="0" fontAlgn="base"/>
            <a:endParaRPr lang="en-US" sz="1800" b="0" i="0" dirty="0">
              <a:solidFill>
                <a:srgbClr val="434343"/>
              </a:solidFill>
              <a:effectLst/>
              <a:latin typeface="Nunito" pitchFamily="2" charset="77"/>
            </a:endParaRPr>
          </a:p>
          <a:p>
            <a:pPr marL="0" marR="0" lvl="0" indent="0" algn="l" defTabSz="914400" rtl="0" eaLnBrk="1" fontAlgn="base" latinLnBrk="0" hangingPunct="1">
              <a:lnSpc>
                <a:spcPct val="100000"/>
              </a:lnSpc>
              <a:spcBef>
                <a:spcPts val="0"/>
              </a:spcBef>
              <a:spcAft>
                <a:spcPts val="0"/>
              </a:spcAft>
              <a:buClrTx/>
              <a:buSzTx/>
              <a:buFontTx/>
              <a:buNone/>
              <a:tabLst/>
              <a:defRPr/>
            </a:pPr>
            <a:br>
              <a:rPr lang="en-US" sz="4000" dirty="0"/>
            </a:br>
            <a:endParaRPr lang="en-US" sz="4000" dirty="0"/>
          </a:p>
          <a:p>
            <a:pPr algn="l" rtl="0" fontAlgn="base"/>
            <a:endParaRPr lang="en-US" sz="4000" b="0" i="0" dirty="0">
              <a:solidFill>
                <a:srgbClr val="000000"/>
              </a:solidFill>
              <a:effectLst/>
              <a:latin typeface="Segoe UI" panose="020B0502040204020203" pitchFamily="34" charset="0"/>
            </a:endParaRPr>
          </a:p>
          <a:p>
            <a:pPr algn="l" rtl="0" fontAlgn="base"/>
            <a:r>
              <a:rPr lang="en-US" sz="1800" b="0" i="0" dirty="0">
                <a:solidFill>
                  <a:srgbClr val="000000"/>
                </a:solidFill>
                <a:effectLst/>
                <a:latin typeface="Times New Roman" panose="02020603050405020304" pitchFamily="18" charset="0"/>
              </a:rPr>
              <a:t> </a:t>
            </a:r>
            <a:endParaRPr lang="en-US" sz="4000" b="0" i="0" dirty="0">
              <a:solidFill>
                <a:srgbClr val="000000"/>
              </a:solidFill>
              <a:effectLst/>
              <a:latin typeface="Segoe UI" panose="020B0502040204020203" pitchFamily="34" charset="0"/>
            </a:endParaRPr>
          </a:p>
          <a:p>
            <a:pPr algn="l" rtl="0" fontAlgn="base"/>
            <a:endParaRPr lang="en-US" sz="2800" b="0" i="0" dirty="0">
              <a:solidFill>
                <a:srgbClr val="000000"/>
              </a:solidFill>
              <a:effectLst/>
              <a:latin typeface="Segoe UI" panose="020B0502040204020203" pitchFamily="34" charset="0"/>
            </a:endParaRPr>
          </a:p>
        </p:txBody>
      </p:sp>
      <p:sp>
        <p:nvSpPr>
          <p:cNvPr id="4" name="Slide Number Placeholder 3"/>
          <p:cNvSpPr>
            <a:spLocks noGrp="1"/>
          </p:cNvSpPr>
          <p:nvPr>
            <p:ph type="sldNum" sz="quarter" idx="5"/>
          </p:nvPr>
        </p:nvSpPr>
        <p:spPr/>
        <p:txBody>
          <a:bodyPr/>
          <a:lstStyle/>
          <a:p>
            <a:fld id="{F71108A7-A47F-CD43-94C8-4F2460747BCD}" type="slidenum">
              <a:rPr lang="en-US" smtClean="0"/>
              <a:t>11</a:t>
            </a:fld>
            <a:endParaRPr lang="en-US"/>
          </a:p>
        </p:txBody>
      </p:sp>
    </p:spTree>
    <p:extLst>
      <p:ext uri="{BB962C8B-B14F-4D97-AF65-F5344CB8AC3E}">
        <p14:creationId xmlns:p14="http://schemas.microsoft.com/office/powerpoint/2010/main" val="13312632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0" i="0" dirty="0">
                <a:solidFill>
                  <a:srgbClr val="434343"/>
                </a:solidFill>
                <a:effectLst/>
                <a:latin typeface="Nunito" pitchFamily="2" charset="77"/>
              </a:rPr>
              <a:t>With such wonderful Soroptimists here today, I have no doubt we can see past our differences and work in unity to obtain what we have in common - helping women and girls reach their full potential and live their dreams. Dearest Soroptimists: In the coming year, let’s embrace inclusivity, collaboration and unity like never before. In doing so, we will strengthen our foundation. We will take our organization to the next level. We will indeed Reach Higher – for </a:t>
            </a:r>
            <a:r>
              <a:rPr lang="en-US" sz="1800" b="0" i="1" dirty="0">
                <a:solidFill>
                  <a:srgbClr val="434343"/>
                </a:solidFill>
                <a:effectLst/>
                <a:latin typeface="Nunito" pitchFamily="2" charset="77"/>
              </a:rPr>
              <a:t>all </a:t>
            </a:r>
            <a:r>
              <a:rPr lang="en-US" sz="1800" b="0" i="0" dirty="0">
                <a:solidFill>
                  <a:srgbClr val="434343"/>
                </a:solidFill>
                <a:effectLst/>
                <a:latin typeface="Nunito" pitchFamily="2" charset="77"/>
              </a:rPr>
              <a:t>women and girls – together! </a:t>
            </a:r>
            <a:endParaRPr lang="en-US" b="0" i="0" dirty="0">
              <a:solidFill>
                <a:srgbClr val="000000"/>
              </a:solidFill>
              <a:effectLst/>
              <a:latin typeface="Segoe UI" panose="020B0502040204020203" pitchFamily="34" charset="0"/>
            </a:endParaRPr>
          </a:p>
          <a:p>
            <a:pPr algn="l" rtl="0" fontAlgn="base"/>
            <a:r>
              <a:rPr lang="en-US" sz="1800" b="0" i="0" dirty="0">
                <a:solidFill>
                  <a:srgbClr val="434343"/>
                </a:solidFill>
                <a:effectLst/>
                <a:latin typeface="Nunito" pitchFamily="2" charset="77"/>
              </a:rPr>
              <a:t>  </a:t>
            </a:r>
            <a:endParaRPr lang="en-US" b="0" i="0" dirty="0">
              <a:solidFill>
                <a:srgbClr val="000000"/>
              </a:solidFill>
              <a:effectLst/>
              <a:latin typeface="Segoe UI" panose="020B0502040204020203" pitchFamily="34" charset="0"/>
            </a:endParaRPr>
          </a:p>
          <a:p>
            <a:pPr algn="l" rtl="0" fontAlgn="base"/>
            <a:r>
              <a:rPr lang="en-US" sz="1800" b="0" i="0" dirty="0">
                <a:solidFill>
                  <a:srgbClr val="434343"/>
                </a:solidFill>
                <a:effectLst/>
                <a:latin typeface="Nunito" pitchFamily="2" charset="77"/>
              </a:rPr>
              <a:t>Thank you for all you do, and I can’t wait to see you again in Bellevue</a:t>
            </a:r>
            <a:r>
              <a:rPr lang="en-US" sz="1800" b="0" i="0" dirty="0">
                <a:solidFill>
                  <a:srgbClr val="000000"/>
                </a:solidFill>
                <a:effectLst/>
                <a:latin typeface="Aptos" panose="020B0004020202020204" pitchFamily="34" charset="0"/>
              </a:rPr>
              <a:t>!</a:t>
            </a:r>
            <a:r>
              <a:rPr lang="en-US" sz="1800" b="0" i="0" dirty="0">
                <a:solidFill>
                  <a:srgbClr val="434343"/>
                </a:solidFill>
                <a:effectLst/>
                <a:latin typeface="Nunito" pitchFamily="2" charset="77"/>
              </a:rPr>
              <a:t> It is going to be epic!  </a:t>
            </a:r>
            <a:endParaRPr lang="en-US" b="0" i="0" dirty="0">
              <a:solidFill>
                <a:srgbClr val="000000"/>
              </a:solidFill>
              <a:effectLst/>
              <a:latin typeface="Segoe UI" panose="020B0502040204020203" pitchFamily="34" charset="0"/>
            </a:endParaRPr>
          </a:p>
          <a:p>
            <a:pPr algn="l" rtl="0" fontAlgn="base"/>
            <a:r>
              <a:rPr lang="en-US" sz="1800" b="0" i="0" dirty="0">
                <a:solidFill>
                  <a:srgbClr val="000000"/>
                </a:solidFill>
                <a:effectLst/>
                <a:latin typeface="Aptos" panose="020B0004020202020204" pitchFamily="34" charset="0"/>
              </a:rPr>
              <a:t> </a:t>
            </a:r>
            <a:endParaRPr lang="en-US" b="0" i="0" dirty="0">
              <a:solidFill>
                <a:srgbClr val="000000"/>
              </a:solidFill>
              <a:effectLst/>
              <a:latin typeface="Segoe UI" panose="020B0502040204020203" pitchFamily="34" charset="0"/>
            </a:endParaRPr>
          </a:p>
          <a:p>
            <a:br>
              <a:rPr lang="en-US" dirty="0"/>
            </a:br>
            <a:endParaRPr lang="en-US" dirty="0"/>
          </a:p>
        </p:txBody>
      </p:sp>
      <p:sp>
        <p:nvSpPr>
          <p:cNvPr id="4" name="Slide Number Placeholder 3"/>
          <p:cNvSpPr>
            <a:spLocks noGrp="1"/>
          </p:cNvSpPr>
          <p:nvPr>
            <p:ph type="sldNum" sz="quarter" idx="5"/>
          </p:nvPr>
        </p:nvSpPr>
        <p:spPr/>
        <p:txBody>
          <a:bodyPr/>
          <a:lstStyle/>
          <a:p>
            <a:fld id="{F71108A7-A47F-CD43-94C8-4F2460747BCD}" type="slidenum">
              <a:rPr lang="en-US" smtClean="0"/>
              <a:t>12</a:t>
            </a:fld>
            <a:endParaRPr lang="en-US"/>
          </a:p>
        </p:txBody>
      </p:sp>
    </p:spTree>
    <p:extLst>
      <p:ext uri="{BB962C8B-B14F-4D97-AF65-F5344CB8AC3E}">
        <p14:creationId xmlns:p14="http://schemas.microsoft.com/office/powerpoint/2010/main" val="25760151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0" i="0" dirty="0">
                <a:solidFill>
                  <a:srgbClr val="434343"/>
                </a:solidFill>
                <a:effectLst/>
                <a:latin typeface="Nunito" pitchFamily="2" charset="77"/>
              </a:rPr>
              <a:t>It’s because of that dedication and commitment we are moving even closer to achieving our Big Goal of helping half a million women and girls achieve economic empowerment through access to education by 2031. Together, we’re providing more Dream Awards to women, mentoring more girls through Dream It, Be It, and providing even more opportunities for empowerment through our Big Goal Accelerator projects. In fact, just this past year, we have helped nearly 59,000 women and girls through projects that work towards hitting our Big Goal!  </a:t>
            </a:r>
            <a:endParaRPr lang="en-US" sz="2800" b="0" i="0" dirty="0">
              <a:solidFill>
                <a:srgbClr val="000000"/>
              </a:solidFill>
              <a:effectLst/>
              <a:latin typeface="Segoe UI" panose="020B0502040204020203" pitchFamily="34" charset="0"/>
            </a:endParaRPr>
          </a:p>
          <a:p>
            <a:br>
              <a:rPr lang="en-US" dirty="0"/>
            </a:br>
            <a:endParaRPr lang="en-US" dirty="0"/>
          </a:p>
        </p:txBody>
      </p:sp>
      <p:sp>
        <p:nvSpPr>
          <p:cNvPr id="4" name="Slide Number Placeholder 3"/>
          <p:cNvSpPr>
            <a:spLocks noGrp="1"/>
          </p:cNvSpPr>
          <p:nvPr>
            <p:ph type="sldNum" sz="quarter" idx="5"/>
          </p:nvPr>
        </p:nvSpPr>
        <p:spPr/>
        <p:txBody>
          <a:bodyPr/>
          <a:lstStyle/>
          <a:p>
            <a:fld id="{F71108A7-A47F-CD43-94C8-4F2460747BCD}" type="slidenum">
              <a:rPr lang="en-US" smtClean="0"/>
              <a:t>2</a:t>
            </a:fld>
            <a:endParaRPr lang="en-US"/>
          </a:p>
        </p:txBody>
      </p:sp>
    </p:spTree>
    <p:extLst>
      <p:ext uri="{BB962C8B-B14F-4D97-AF65-F5344CB8AC3E}">
        <p14:creationId xmlns:p14="http://schemas.microsoft.com/office/powerpoint/2010/main" val="29407853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0" i="0" dirty="0">
                <a:solidFill>
                  <a:srgbClr val="434343"/>
                </a:solidFill>
                <a:effectLst/>
                <a:latin typeface="Nunito" pitchFamily="2" charset="77"/>
              </a:rPr>
              <a:t>But, that’s not all!  </a:t>
            </a:r>
            <a:endParaRPr lang="en-US" sz="2800" b="0" i="0" dirty="0">
              <a:solidFill>
                <a:srgbClr val="000000"/>
              </a:solidFill>
              <a:effectLst/>
              <a:latin typeface="Segoe UI" panose="020B0502040204020203" pitchFamily="34" charset="0"/>
            </a:endParaRPr>
          </a:p>
          <a:p>
            <a:pPr algn="l" rtl="0" fontAlgn="base"/>
            <a:r>
              <a:rPr lang="en-US" sz="1800" b="0" i="0" dirty="0">
                <a:solidFill>
                  <a:srgbClr val="000000"/>
                </a:solidFill>
                <a:effectLst/>
                <a:latin typeface="Times New Roman" panose="02020603050405020304" pitchFamily="18" charset="0"/>
              </a:rPr>
              <a:t> </a:t>
            </a:r>
            <a:endParaRPr lang="en-US" sz="2800" b="0" i="0" dirty="0">
              <a:solidFill>
                <a:srgbClr val="000000"/>
              </a:solidFill>
              <a:effectLst/>
              <a:latin typeface="Segoe UI" panose="020B0502040204020203" pitchFamily="34" charset="0"/>
            </a:endParaRPr>
          </a:p>
          <a:p>
            <a:pPr algn="l" rtl="0" fontAlgn="base"/>
            <a:r>
              <a:rPr lang="en-US" sz="1800" b="0" i="0" dirty="0">
                <a:solidFill>
                  <a:srgbClr val="434343"/>
                </a:solidFill>
                <a:effectLst/>
                <a:latin typeface="Nunito" pitchFamily="2" charset="77"/>
              </a:rPr>
              <a:t>Right now, we’re embarking on a technology transformation that will help revolutionize the way we operate, greatly increasing our brand exposure and organizational growth. New tools include an innovative database to house all of our information with stronger security, a state-of-the-art member portal so that we can communicate with each other like never before! And, finally, we start work on a brand-new Soroptimist website!  </a:t>
            </a:r>
            <a:endParaRPr lang="en-US" sz="2800" b="0" i="0" dirty="0">
              <a:solidFill>
                <a:srgbClr val="000000"/>
              </a:solidFill>
              <a:effectLst/>
              <a:latin typeface="Segoe UI" panose="020B0502040204020203" pitchFamily="34" charset="0"/>
            </a:endParaRPr>
          </a:p>
        </p:txBody>
      </p:sp>
      <p:sp>
        <p:nvSpPr>
          <p:cNvPr id="4" name="Slide Number Placeholder 3"/>
          <p:cNvSpPr>
            <a:spLocks noGrp="1"/>
          </p:cNvSpPr>
          <p:nvPr>
            <p:ph type="sldNum" sz="quarter" idx="5"/>
          </p:nvPr>
        </p:nvSpPr>
        <p:spPr/>
        <p:txBody>
          <a:bodyPr/>
          <a:lstStyle/>
          <a:p>
            <a:fld id="{F71108A7-A47F-CD43-94C8-4F2460747BCD}" type="slidenum">
              <a:rPr lang="en-US" smtClean="0"/>
              <a:t>3</a:t>
            </a:fld>
            <a:endParaRPr lang="en-US"/>
          </a:p>
        </p:txBody>
      </p:sp>
    </p:spTree>
    <p:extLst>
      <p:ext uri="{BB962C8B-B14F-4D97-AF65-F5344CB8AC3E}">
        <p14:creationId xmlns:p14="http://schemas.microsoft.com/office/powerpoint/2010/main" val="5950842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spcBef>
                <a:spcPts val="0"/>
              </a:spcBef>
              <a:spcAft>
                <a:spcPts val="0"/>
              </a:spcAft>
            </a:pPr>
            <a:r>
              <a:rPr lang="en-US" sz="1800" b="0" i="0" dirty="0">
                <a:solidFill>
                  <a:srgbClr val="434343"/>
                </a:solidFill>
                <a:effectLst/>
                <a:latin typeface="Nunito" pitchFamily="2" charset="77"/>
              </a:rPr>
              <a:t>All of this new innovation is exciting! Yet, we mustn't forget. Our greatest resource is each other. Members like you! And members like me. Members who are inspired, engaged, and committed to making a difference. Members who feel empowered when helping others. And most importantly, members who dare to dream! </a:t>
            </a:r>
            <a:br>
              <a:rPr lang="en-US" dirty="0"/>
            </a:br>
            <a:endParaRPr lang="en-US" dirty="0"/>
          </a:p>
        </p:txBody>
      </p:sp>
      <p:sp>
        <p:nvSpPr>
          <p:cNvPr id="4" name="Slide Number Placeholder 3"/>
          <p:cNvSpPr>
            <a:spLocks noGrp="1"/>
          </p:cNvSpPr>
          <p:nvPr>
            <p:ph type="sldNum" sz="quarter" idx="5"/>
          </p:nvPr>
        </p:nvSpPr>
        <p:spPr/>
        <p:txBody>
          <a:bodyPr/>
          <a:lstStyle/>
          <a:p>
            <a:fld id="{F71108A7-A47F-CD43-94C8-4F2460747BCD}" type="slidenum">
              <a:rPr lang="en-US" smtClean="0"/>
              <a:t>4</a:t>
            </a:fld>
            <a:endParaRPr lang="en-US"/>
          </a:p>
        </p:txBody>
      </p:sp>
    </p:spTree>
    <p:extLst>
      <p:ext uri="{BB962C8B-B14F-4D97-AF65-F5344CB8AC3E}">
        <p14:creationId xmlns:p14="http://schemas.microsoft.com/office/powerpoint/2010/main" val="33674026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0" i="0" dirty="0">
                <a:solidFill>
                  <a:srgbClr val="434343"/>
                </a:solidFill>
                <a:effectLst/>
                <a:latin typeface="Nunito" pitchFamily="2" charset="77"/>
              </a:rPr>
              <a:t>Yes, just like the women and girls we serve, we Soroptimists have big dreams. </a:t>
            </a:r>
            <a:r>
              <a:rPr lang="en-US" sz="4000" b="0" i="0" dirty="0">
                <a:solidFill>
                  <a:srgbClr val="434343"/>
                </a:solidFill>
                <a:effectLst/>
                <a:latin typeface="WordVisi_MSFontService"/>
              </a:rPr>
              <a:t>We dream of a world where women have the resources and opportunities to reach their full potential. We dream of helping more girls achieve their educational goals. And we dream of doing even more…of reaching even higher. </a:t>
            </a:r>
            <a:r>
              <a:rPr lang="en-US" sz="1800" b="0" i="0" dirty="0">
                <a:solidFill>
                  <a:srgbClr val="434343"/>
                </a:solidFill>
                <a:effectLst/>
                <a:latin typeface="Nunito" pitchFamily="2" charset="77"/>
              </a:rPr>
              <a:t>  </a:t>
            </a:r>
            <a:endParaRPr lang="en-US" sz="2800" b="0" i="0" dirty="0">
              <a:solidFill>
                <a:srgbClr val="000000"/>
              </a:solidFill>
              <a:effectLst/>
              <a:latin typeface="Segoe UI" panose="020B0502040204020203" pitchFamily="34" charset="0"/>
            </a:endParaRPr>
          </a:p>
          <a:p>
            <a:pPr algn="l" rtl="0" fontAlgn="base"/>
            <a:br>
              <a:rPr lang="en-US" dirty="0"/>
            </a:br>
            <a:endParaRPr lang="en-US" b="0" i="0" dirty="0">
              <a:solidFill>
                <a:srgbClr val="000000"/>
              </a:solidFill>
              <a:effectLst/>
              <a:latin typeface="Segoe UI" panose="020B0502040204020203" pitchFamily="34" charset="0"/>
            </a:endParaRPr>
          </a:p>
        </p:txBody>
      </p:sp>
      <p:sp>
        <p:nvSpPr>
          <p:cNvPr id="4" name="Slide Number Placeholder 3"/>
          <p:cNvSpPr>
            <a:spLocks noGrp="1"/>
          </p:cNvSpPr>
          <p:nvPr>
            <p:ph type="sldNum" sz="quarter" idx="5"/>
          </p:nvPr>
        </p:nvSpPr>
        <p:spPr/>
        <p:txBody>
          <a:bodyPr/>
          <a:lstStyle/>
          <a:p>
            <a:fld id="{F71108A7-A47F-CD43-94C8-4F2460747BCD}" type="slidenum">
              <a:rPr lang="en-US" smtClean="0"/>
              <a:t>5</a:t>
            </a:fld>
            <a:endParaRPr lang="en-US"/>
          </a:p>
        </p:txBody>
      </p:sp>
    </p:spTree>
    <p:extLst>
      <p:ext uri="{BB962C8B-B14F-4D97-AF65-F5344CB8AC3E}">
        <p14:creationId xmlns:p14="http://schemas.microsoft.com/office/powerpoint/2010/main" val="18477155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0" i="0" dirty="0">
                <a:solidFill>
                  <a:srgbClr val="434343"/>
                </a:solidFill>
                <a:effectLst/>
                <a:latin typeface="Nunito" pitchFamily="2" charset="77"/>
              </a:rPr>
              <a:t>And we ARE! Just last year, we distributed nearly $3 million in Live Your Dream awards and more than $700 thousand in BGAP scholarships…helping thousands of women. But as we all know, keeping those dreams alive and achieving them takes work. Teamwork.  </a:t>
            </a:r>
            <a:endParaRPr lang="en-US" dirty="0"/>
          </a:p>
        </p:txBody>
      </p:sp>
      <p:sp>
        <p:nvSpPr>
          <p:cNvPr id="4" name="Slide Number Placeholder 3"/>
          <p:cNvSpPr>
            <a:spLocks noGrp="1"/>
          </p:cNvSpPr>
          <p:nvPr>
            <p:ph type="sldNum" sz="quarter" idx="5"/>
          </p:nvPr>
        </p:nvSpPr>
        <p:spPr/>
        <p:txBody>
          <a:bodyPr/>
          <a:lstStyle/>
          <a:p>
            <a:fld id="{F71108A7-A47F-CD43-94C8-4F2460747BCD}" type="slidenum">
              <a:rPr lang="en-US" smtClean="0"/>
              <a:t>6</a:t>
            </a:fld>
            <a:endParaRPr lang="en-US"/>
          </a:p>
        </p:txBody>
      </p:sp>
    </p:spTree>
    <p:extLst>
      <p:ext uri="{BB962C8B-B14F-4D97-AF65-F5344CB8AC3E}">
        <p14:creationId xmlns:p14="http://schemas.microsoft.com/office/powerpoint/2010/main" val="22631962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0" i="0" dirty="0">
                <a:solidFill>
                  <a:srgbClr val="434343"/>
                </a:solidFill>
                <a:effectLst/>
                <a:latin typeface="Nunito" pitchFamily="2" charset="77"/>
              </a:rPr>
              <a:t>The truth is, we are Soroptimists. And we are our own greatest resource when we work together. You and I both know, </a:t>
            </a:r>
            <a:r>
              <a:rPr lang="en-US" sz="1800" b="0" i="1" dirty="0">
                <a:solidFill>
                  <a:srgbClr val="434343"/>
                </a:solidFill>
                <a:effectLst/>
                <a:latin typeface="Nunito" pitchFamily="2" charset="77"/>
              </a:rPr>
              <a:t>we aren’t waiting for tomorrow, we’re changing lives today.</a:t>
            </a:r>
            <a:r>
              <a:rPr lang="en-US" sz="1800" b="0" i="0" dirty="0">
                <a:solidFill>
                  <a:srgbClr val="434343"/>
                </a:solidFill>
                <a:effectLst/>
                <a:latin typeface="Nunito" pitchFamily="2" charset="77"/>
              </a:rPr>
              <a:t> And it is a truly unified membership base that is the heart of our strong foundation. It’s what will help us reach higher together and drive new membership, increase brand awareness, and build program participation. It’s what will help us change the lives of even more women and girls. </a:t>
            </a:r>
            <a:endParaRPr lang="en-US" sz="2800" b="0" i="0" dirty="0">
              <a:solidFill>
                <a:srgbClr val="000000"/>
              </a:solidFill>
              <a:effectLst/>
              <a:latin typeface="Segoe UI" panose="020B0502040204020203" pitchFamily="34" charset="0"/>
            </a:endParaRPr>
          </a:p>
          <a:p>
            <a:pPr algn="l" rtl="0" fontAlgn="base"/>
            <a:r>
              <a:rPr lang="en-US" sz="1800" b="0" i="0" dirty="0">
                <a:solidFill>
                  <a:srgbClr val="000000"/>
                </a:solidFill>
                <a:effectLst/>
                <a:latin typeface="Times New Roman" panose="02020603050405020304" pitchFamily="18" charset="0"/>
              </a:rPr>
              <a:t> </a:t>
            </a:r>
            <a:endParaRPr lang="en-US" sz="2800" b="0" i="0" dirty="0">
              <a:solidFill>
                <a:srgbClr val="000000"/>
              </a:solidFill>
              <a:effectLst/>
              <a:latin typeface="Segoe UI" panose="020B0502040204020203" pitchFamily="34" charset="0"/>
            </a:endParaRPr>
          </a:p>
          <a:p>
            <a:pPr algn="l" rtl="0" fontAlgn="base"/>
            <a:r>
              <a:rPr lang="en-US" sz="1800" b="0" i="0" dirty="0">
                <a:solidFill>
                  <a:srgbClr val="000000"/>
                </a:solidFill>
                <a:effectLst/>
                <a:latin typeface="Times New Roman" panose="02020603050405020304" pitchFamily="18" charset="0"/>
              </a:rPr>
              <a:t> </a:t>
            </a:r>
            <a:endParaRPr lang="en-US" b="0" i="0" dirty="0">
              <a:solidFill>
                <a:srgbClr val="000000"/>
              </a:solidFill>
              <a:effectLst/>
              <a:latin typeface="Segoe UI" panose="020B0502040204020203" pitchFamily="34" charset="0"/>
            </a:endParaRPr>
          </a:p>
          <a:p>
            <a:endParaRPr lang="en-US" dirty="0"/>
          </a:p>
        </p:txBody>
      </p:sp>
      <p:sp>
        <p:nvSpPr>
          <p:cNvPr id="4" name="Slide Number Placeholder 3"/>
          <p:cNvSpPr>
            <a:spLocks noGrp="1"/>
          </p:cNvSpPr>
          <p:nvPr>
            <p:ph type="sldNum" sz="quarter" idx="5"/>
          </p:nvPr>
        </p:nvSpPr>
        <p:spPr/>
        <p:txBody>
          <a:bodyPr/>
          <a:lstStyle/>
          <a:p>
            <a:fld id="{F71108A7-A47F-CD43-94C8-4F2460747BCD}" type="slidenum">
              <a:rPr lang="en-US" smtClean="0"/>
              <a:t>7</a:t>
            </a:fld>
            <a:endParaRPr lang="en-US"/>
          </a:p>
        </p:txBody>
      </p:sp>
    </p:spTree>
    <p:extLst>
      <p:ext uri="{BB962C8B-B14F-4D97-AF65-F5344CB8AC3E}">
        <p14:creationId xmlns:p14="http://schemas.microsoft.com/office/powerpoint/2010/main" val="2364724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0" i="0" dirty="0">
                <a:solidFill>
                  <a:srgbClr val="434343"/>
                </a:solidFill>
                <a:effectLst/>
                <a:latin typeface="Nunito" pitchFamily="2" charset="77"/>
              </a:rPr>
              <a:t>Sure, we can launch new websites, fundraising campaigns and member recruitment programs. But if we don’t have a strong and cohesive membership to support them, those things won’t get us very far.</a:t>
            </a:r>
            <a:r>
              <a:rPr lang="en-US" sz="1200" b="0" i="0" dirty="0">
                <a:solidFill>
                  <a:srgbClr val="434343"/>
                </a:solidFill>
                <a:effectLst/>
                <a:latin typeface="Nunito" pitchFamily="2" charset="77"/>
              </a:rPr>
              <a:t> </a:t>
            </a:r>
            <a:r>
              <a:rPr lang="en-US" sz="1800" b="0" i="0" dirty="0">
                <a:solidFill>
                  <a:srgbClr val="434343"/>
                </a:solidFill>
                <a:effectLst/>
                <a:latin typeface="Nunito" pitchFamily="2" charset="77"/>
              </a:rPr>
              <a:t>I mention all of this with openness, honesty, and love for Soroptimist and everyone in this room. And because I truly believe in our organization. I believe in the power of women. And I believe empowered women help empower women. It’s who we are. And it’s what we do.  </a:t>
            </a:r>
            <a:endParaRPr lang="en-US" dirty="0"/>
          </a:p>
        </p:txBody>
      </p:sp>
      <p:sp>
        <p:nvSpPr>
          <p:cNvPr id="4" name="Slide Number Placeholder 3"/>
          <p:cNvSpPr>
            <a:spLocks noGrp="1"/>
          </p:cNvSpPr>
          <p:nvPr>
            <p:ph type="sldNum" sz="quarter" idx="5"/>
          </p:nvPr>
        </p:nvSpPr>
        <p:spPr/>
        <p:txBody>
          <a:bodyPr/>
          <a:lstStyle/>
          <a:p>
            <a:fld id="{F71108A7-A47F-CD43-94C8-4F2460747BCD}" type="slidenum">
              <a:rPr lang="en-US" smtClean="0"/>
              <a:t>8</a:t>
            </a:fld>
            <a:endParaRPr lang="en-US"/>
          </a:p>
        </p:txBody>
      </p:sp>
    </p:spTree>
    <p:extLst>
      <p:ext uri="{BB962C8B-B14F-4D97-AF65-F5344CB8AC3E}">
        <p14:creationId xmlns:p14="http://schemas.microsoft.com/office/powerpoint/2010/main" val="40957126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2800" b="1" i="1" dirty="0">
                <a:solidFill>
                  <a:srgbClr val="FF0000"/>
                </a:solidFill>
                <a:effectLst/>
                <a:latin typeface="Nunito" pitchFamily="2" charset="77"/>
              </a:rPr>
              <a:t>Insert an example of a club in your region that has worked in unity</a:t>
            </a:r>
            <a:r>
              <a:rPr lang="en-US" sz="2800" b="1" i="1" dirty="0">
                <a:solidFill>
                  <a:srgbClr val="FF0000"/>
                </a:solidFill>
                <a:effectLst/>
                <a:highlight>
                  <a:srgbClr val="FFFF00"/>
                </a:highlight>
                <a:latin typeface="Nunito" pitchFamily="2" charset="77"/>
              </a:rPr>
              <a:t>. </a:t>
            </a:r>
            <a:r>
              <a:rPr lang="en-US" sz="2800" b="1" i="0" dirty="0">
                <a:solidFill>
                  <a:srgbClr val="FF0000"/>
                </a:solidFill>
                <a:effectLst/>
                <a:highlight>
                  <a:srgbClr val="FFFF00"/>
                </a:highlight>
                <a:latin typeface="Nunito" pitchFamily="2" charset="77"/>
              </a:rPr>
              <a:t> </a:t>
            </a:r>
            <a:endParaRPr lang="en-US" sz="2800" b="1" dirty="0">
              <a:highlight>
                <a:srgbClr val="FFFF00"/>
              </a:highlight>
            </a:endParaRPr>
          </a:p>
        </p:txBody>
      </p:sp>
      <p:sp>
        <p:nvSpPr>
          <p:cNvPr id="4" name="Slide Number Placeholder 3"/>
          <p:cNvSpPr>
            <a:spLocks noGrp="1"/>
          </p:cNvSpPr>
          <p:nvPr>
            <p:ph type="sldNum" sz="quarter" idx="5"/>
          </p:nvPr>
        </p:nvSpPr>
        <p:spPr/>
        <p:txBody>
          <a:bodyPr/>
          <a:lstStyle/>
          <a:p>
            <a:fld id="{F71108A7-A47F-CD43-94C8-4F2460747BCD}" type="slidenum">
              <a:rPr lang="en-US" smtClean="0"/>
              <a:t>9</a:t>
            </a:fld>
            <a:endParaRPr lang="en-US"/>
          </a:p>
        </p:txBody>
      </p:sp>
    </p:spTree>
    <p:extLst>
      <p:ext uri="{BB962C8B-B14F-4D97-AF65-F5344CB8AC3E}">
        <p14:creationId xmlns:p14="http://schemas.microsoft.com/office/powerpoint/2010/main" val="41128994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2/14/24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2/14/24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2/14/24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2/14/24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2/14/24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2/14/24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2/14/24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8.png"/><Relationship Id="rId7"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33.svg"/><Relationship Id="rId5" Type="http://schemas.openxmlformats.org/officeDocument/2006/relationships/image" Target="../media/image2.svg"/><Relationship Id="rId10" Type="http://schemas.openxmlformats.org/officeDocument/2006/relationships/image" Target="../media/image32.png"/><Relationship Id="rId4" Type="http://schemas.openxmlformats.org/officeDocument/2006/relationships/image" Target="../media/image1.png"/><Relationship Id="rId9" Type="http://schemas.openxmlformats.org/officeDocument/2006/relationships/image" Target="../media/image31.gif"/></Relationships>
</file>

<file path=ppt/slides/_rels/slide1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png"/><Relationship Id="rId7" Type="http://schemas.openxmlformats.org/officeDocument/2006/relationships/image" Target="../media/image33.sv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5.png"/><Relationship Id="rId4" Type="http://schemas.openxmlformats.org/officeDocument/2006/relationships/image" Target="../media/image2.svg"/></Relationships>
</file>

<file path=ppt/slides/_rels/slide1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image" Target="../media/image2.sv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png"/><Relationship Id="rId5" Type="http://schemas.openxmlformats.org/officeDocument/2006/relationships/image" Target="../media/image4.jpeg"/><Relationship Id="rId10" Type="http://schemas.openxmlformats.org/officeDocument/2006/relationships/image" Target="../media/image7.svg"/><Relationship Id="rId4" Type="http://schemas.openxmlformats.org/officeDocument/2006/relationships/notesSlide" Target="../notesSlides/notesSlide2.xml"/><Relationship Id="rId9"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hyperlink" Target="https://www.soroptimist.org/for-clubs-and-members/federation-information/recognition-and-branding-tools/brand-visual-guide.html" TargetMode="External"/><Relationship Id="rId3" Type="http://schemas.openxmlformats.org/officeDocument/2006/relationships/image" Target="../media/image8.jpeg"/><Relationship Id="rId7" Type="http://schemas.openxmlformats.org/officeDocument/2006/relationships/image" Target="../media/image10.gif"/><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2.sv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5.jpeg"/><Relationship Id="rId11" Type="http://schemas.openxmlformats.org/officeDocument/2006/relationships/image" Target="../media/image20.svg"/><Relationship Id="rId5" Type="http://schemas.openxmlformats.org/officeDocument/2006/relationships/image" Target="../media/image14.jpeg"/><Relationship Id="rId10" Type="http://schemas.openxmlformats.org/officeDocument/2006/relationships/image" Target="../media/image19.png"/><Relationship Id="rId4" Type="http://schemas.openxmlformats.org/officeDocument/2006/relationships/image" Target="../media/image13.jpeg"/><Relationship Id="rId9" Type="http://schemas.openxmlformats.org/officeDocument/2006/relationships/image" Target="../media/image18.jpe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2.sv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2.jpeg"/><Relationship Id="rId7" Type="http://schemas.openxmlformats.org/officeDocument/2006/relationships/image" Target="../media/image2.sv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png"/><Relationship Id="rId11" Type="http://schemas.openxmlformats.org/officeDocument/2006/relationships/image" Target="../media/image9.png"/><Relationship Id="rId5" Type="http://schemas.openxmlformats.org/officeDocument/2006/relationships/image" Target="../media/image24.svg"/><Relationship Id="rId10" Type="http://schemas.openxmlformats.org/officeDocument/2006/relationships/image" Target="../media/image26.svg"/><Relationship Id="rId4" Type="http://schemas.openxmlformats.org/officeDocument/2006/relationships/image" Target="../media/image23.png"/><Relationship Id="rId9"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5.png"/><Relationship Id="rId4" Type="http://schemas.openxmlformats.org/officeDocument/2006/relationships/image" Target="../media/image2.sv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68574"/>
        </a:solidFill>
        <a:effectLst/>
      </p:bgPr>
    </p:bg>
    <p:spTree>
      <p:nvGrpSpPr>
        <p:cNvPr id="1" name=""/>
        <p:cNvGrpSpPr/>
        <p:nvPr/>
      </p:nvGrpSpPr>
      <p:grpSpPr>
        <a:xfrm>
          <a:off x="0" y="0"/>
          <a:ext cx="0" cy="0"/>
          <a:chOff x="0" y="0"/>
          <a:chExt cx="0" cy="0"/>
        </a:xfrm>
      </p:grpSpPr>
      <p:grpSp>
        <p:nvGrpSpPr>
          <p:cNvPr id="2" name="Group 2"/>
          <p:cNvGrpSpPr/>
          <p:nvPr/>
        </p:nvGrpSpPr>
        <p:grpSpPr>
          <a:xfrm>
            <a:off x="0" y="-16686"/>
            <a:ext cx="18288000" cy="3445686"/>
            <a:chOff x="0" y="0"/>
            <a:chExt cx="4816593" cy="907506"/>
          </a:xfrm>
        </p:grpSpPr>
        <p:sp>
          <p:nvSpPr>
            <p:cNvPr id="3" name="Freeform 3"/>
            <p:cNvSpPr/>
            <p:nvPr/>
          </p:nvSpPr>
          <p:spPr>
            <a:xfrm>
              <a:off x="0" y="0"/>
              <a:ext cx="4816592" cy="907506"/>
            </a:xfrm>
            <a:custGeom>
              <a:avLst/>
              <a:gdLst/>
              <a:ahLst/>
              <a:cxnLst/>
              <a:rect l="l" t="t" r="r" b="b"/>
              <a:pathLst>
                <a:path w="4816592" h="907506">
                  <a:moveTo>
                    <a:pt x="0" y="0"/>
                  </a:moveTo>
                  <a:lnTo>
                    <a:pt x="4816592" y="0"/>
                  </a:lnTo>
                  <a:lnTo>
                    <a:pt x="4816592" y="907506"/>
                  </a:lnTo>
                  <a:lnTo>
                    <a:pt x="0" y="907506"/>
                  </a:lnTo>
                  <a:close/>
                </a:path>
              </a:pathLst>
            </a:custGeom>
            <a:solidFill>
              <a:srgbClr val="293374"/>
            </a:solidFill>
          </p:spPr>
          <p:txBody>
            <a:bodyPr/>
            <a:lstStyle/>
            <a:p>
              <a:endParaRPr lang="en-US"/>
            </a:p>
          </p:txBody>
        </p:sp>
        <p:sp>
          <p:nvSpPr>
            <p:cNvPr id="4" name="TextBox 4"/>
            <p:cNvSpPr txBox="1"/>
            <p:nvPr/>
          </p:nvSpPr>
          <p:spPr>
            <a:xfrm>
              <a:off x="0" y="-47625"/>
              <a:ext cx="4816593" cy="955131"/>
            </a:xfrm>
            <a:prstGeom prst="rect">
              <a:avLst/>
            </a:prstGeom>
          </p:spPr>
          <p:txBody>
            <a:bodyPr lIns="50800" tIns="50800" rIns="50800" bIns="50800" rtlCol="0" anchor="ctr"/>
            <a:lstStyle/>
            <a:p>
              <a:pPr algn="ctr">
                <a:lnSpc>
                  <a:spcPts val="2100"/>
                </a:lnSpc>
              </a:pPr>
              <a:endParaRPr/>
            </a:p>
          </p:txBody>
        </p:sp>
      </p:grpSp>
      <p:grpSp>
        <p:nvGrpSpPr>
          <p:cNvPr id="5" name="Group 5"/>
          <p:cNvGrpSpPr/>
          <p:nvPr/>
        </p:nvGrpSpPr>
        <p:grpSpPr>
          <a:xfrm>
            <a:off x="-705190" y="1409077"/>
            <a:ext cx="13301422" cy="9459745"/>
            <a:chOff x="0" y="0"/>
            <a:chExt cx="3503255" cy="2491456"/>
          </a:xfrm>
        </p:grpSpPr>
        <p:sp>
          <p:nvSpPr>
            <p:cNvPr id="6" name="Freeform 6"/>
            <p:cNvSpPr/>
            <p:nvPr/>
          </p:nvSpPr>
          <p:spPr>
            <a:xfrm>
              <a:off x="0" y="0"/>
              <a:ext cx="3503255" cy="2491456"/>
            </a:xfrm>
            <a:custGeom>
              <a:avLst/>
              <a:gdLst/>
              <a:ahLst/>
              <a:cxnLst/>
              <a:rect l="l" t="t" r="r" b="b"/>
              <a:pathLst>
                <a:path w="3503255" h="2491456">
                  <a:moveTo>
                    <a:pt x="29102" y="0"/>
                  </a:moveTo>
                  <a:lnTo>
                    <a:pt x="3474153" y="0"/>
                  </a:lnTo>
                  <a:cubicBezTo>
                    <a:pt x="3490226" y="0"/>
                    <a:pt x="3503255" y="13029"/>
                    <a:pt x="3503255" y="29102"/>
                  </a:cubicBezTo>
                  <a:lnTo>
                    <a:pt x="3503255" y="2462354"/>
                  </a:lnTo>
                  <a:cubicBezTo>
                    <a:pt x="3503255" y="2478426"/>
                    <a:pt x="3490226" y="2491456"/>
                    <a:pt x="3474153" y="2491456"/>
                  </a:cubicBezTo>
                  <a:lnTo>
                    <a:pt x="29102" y="2491456"/>
                  </a:lnTo>
                  <a:cubicBezTo>
                    <a:pt x="13029" y="2491456"/>
                    <a:pt x="0" y="2478426"/>
                    <a:pt x="0" y="2462354"/>
                  </a:cubicBezTo>
                  <a:lnTo>
                    <a:pt x="0" y="29102"/>
                  </a:lnTo>
                  <a:cubicBezTo>
                    <a:pt x="0" y="13029"/>
                    <a:pt x="13029" y="0"/>
                    <a:pt x="29102" y="0"/>
                  </a:cubicBezTo>
                  <a:close/>
                </a:path>
              </a:pathLst>
            </a:custGeom>
            <a:solidFill>
              <a:srgbClr val="F5EFEB"/>
            </a:solidFill>
          </p:spPr>
          <p:txBody>
            <a:bodyPr/>
            <a:lstStyle/>
            <a:p>
              <a:endParaRPr lang="en-US"/>
            </a:p>
          </p:txBody>
        </p:sp>
        <p:sp>
          <p:nvSpPr>
            <p:cNvPr id="7" name="TextBox 7"/>
            <p:cNvSpPr txBox="1"/>
            <p:nvPr/>
          </p:nvSpPr>
          <p:spPr>
            <a:xfrm>
              <a:off x="0" y="-47625"/>
              <a:ext cx="3503255" cy="2539081"/>
            </a:xfrm>
            <a:prstGeom prst="rect">
              <a:avLst/>
            </a:prstGeom>
          </p:spPr>
          <p:txBody>
            <a:bodyPr lIns="50800" tIns="50800" rIns="50800" bIns="50800" rtlCol="0" anchor="ctr"/>
            <a:lstStyle/>
            <a:p>
              <a:pPr algn="ctr">
                <a:lnSpc>
                  <a:spcPts val="2100"/>
                </a:lnSpc>
              </a:pPr>
              <a:endParaRPr/>
            </a:p>
          </p:txBody>
        </p:sp>
      </p:grpSp>
      <p:sp>
        <p:nvSpPr>
          <p:cNvPr id="11" name="Freeform 11"/>
          <p:cNvSpPr/>
          <p:nvPr/>
        </p:nvSpPr>
        <p:spPr>
          <a:xfrm>
            <a:off x="1219200" y="8160712"/>
            <a:ext cx="1059983" cy="468320"/>
          </a:xfrm>
          <a:custGeom>
            <a:avLst/>
            <a:gdLst/>
            <a:ahLst/>
            <a:cxnLst/>
            <a:rect l="l" t="t" r="r" b="b"/>
            <a:pathLst>
              <a:path w="1059983" h="468320">
                <a:moveTo>
                  <a:pt x="0" y="0"/>
                </a:moveTo>
                <a:lnTo>
                  <a:pt x="1059983" y="0"/>
                </a:lnTo>
                <a:lnTo>
                  <a:pt x="1059983" y="468319"/>
                </a:lnTo>
                <a:lnTo>
                  <a:pt x="0" y="468319"/>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US"/>
          </a:p>
        </p:txBody>
      </p:sp>
      <p:sp>
        <p:nvSpPr>
          <p:cNvPr id="12" name="Freeform 12"/>
          <p:cNvSpPr/>
          <p:nvPr/>
        </p:nvSpPr>
        <p:spPr>
          <a:xfrm>
            <a:off x="15054791" y="404740"/>
            <a:ext cx="2204509" cy="1761937"/>
          </a:xfrm>
          <a:custGeom>
            <a:avLst/>
            <a:gdLst/>
            <a:ahLst/>
            <a:cxnLst/>
            <a:rect l="l" t="t" r="r" b="b"/>
            <a:pathLst>
              <a:path w="2204509" h="1761937">
                <a:moveTo>
                  <a:pt x="0" y="0"/>
                </a:moveTo>
                <a:lnTo>
                  <a:pt x="2204509" y="0"/>
                </a:lnTo>
                <a:lnTo>
                  <a:pt x="2204509" y="1761937"/>
                </a:lnTo>
                <a:lnTo>
                  <a:pt x="0" y="1761937"/>
                </a:lnTo>
                <a:lnTo>
                  <a:pt x="0" y="0"/>
                </a:lnTo>
                <a:close/>
              </a:path>
            </a:pathLst>
          </a:custGeom>
          <a:blipFill>
            <a:blip r:embed="rId5"/>
            <a:stretch>
              <a:fillRect/>
            </a:stretch>
          </a:blipFill>
        </p:spPr>
        <p:txBody>
          <a:bodyPr/>
          <a:lstStyle/>
          <a:p>
            <a:endParaRPr lang="en-US"/>
          </a:p>
        </p:txBody>
      </p:sp>
      <p:sp>
        <p:nvSpPr>
          <p:cNvPr id="13" name="TextBox 13"/>
          <p:cNvSpPr txBox="1"/>
          <p:nvPr/>
        </p:nvSpPr>
        <p:spPr>
          <a:xfrm>
            <a:off x="1168710" y="4268171"/>
            <a:ext cx="9553466" cy="2846933"/>
          </a:xfrm>
          <a:prstGeom prst="rect">
            <a:avLst/>
          </a:prstGeom>
        </p:spPr>
        <p:txBody>
          <a:bodyPr lIns="0" tIns="0" rIns="0" bIns="0" rtlCol="0" anchor="t">
            <a:spAutoFit/>
          </a:bodyPr>
          <a:lstStyle/>
          <a:p>
            <a:pPr marL="0" lvl="0" indent="0" algn="l">
              <a:lnSpc>
                <a:spcPts val="11149"/>
              </a:lnSpc>
            </a:pPr>
            <a:r>
              <a:rPr lang="en-US" sz="11149" dirty="0">
                <a:solidFill>
                  <a:srgbClr val="253572"/>
                </a:solidFill>
                <a:latin typeface="Effra 1"/>
              </a:rPr>
              <a:t>Reaching New Heights</a:t>
            </a:r>
          </a:p>
        </p:txBody>
      </p:sp>
      <p:sp>
        <p:nvSpPr>
          <p:cNvPr id="14" name="TextBox 14"/>
          <p:cNvSpPr txBox="1"/>
          <p:nvPr/>
        </p:nvSpPr>
        <p:spPr>
          <a:xfrm>
            <a:off x="2723771" y="8007641"/>
            <a:ext cx="7998404" cy="628650"/>
          </a:xfrm>
          <a:prstGeom prst="rect">
            <a:avLst/>
          </a:prstGeom>
        </p:spPr>
        <p:txBody>
          <a:bodyPr lIns="0" tIns="0" rIns="0" bIns="0" rtlCol="0" anchor="t">
            <a:spAutoFit/>
          </a:bodyPr>
          <a:lstStyle/>
          <a:p>
            <a:pPr>
              <a:lnSpc>
                <a:spcPts val="4937"/>
              </a:lnSpc>
            </a:pPr>
            <a:r>
              <a:rPr lang="en-US" sz="4114" spc="41" dirty="0">
                <a:solidFill>
                  <a:srgbClr val="253572"/>
                </a:solidFill>
                <a:latin typeface="Effra 2"/>
              </a:rPr>
              <a:t>Official Visitor Speech </a:t>
            </a:r>
          </a:p>
        </p:txBody>
      </p:sp>
      <p:sp>
        <p:nvSpPr>
          <p:cNvPr id="15" name="TextBox 15"/>
          <p:cNvSpPr txBox="1"/>
          <p:nvPr/>
        </p:nvSpPr>
        <p:spPr>
          <a:xfrm rot="5400000">
            <a:off x="14756486" y="6545936"/>
            <a:ext cx="5215177" cy="209550"/>
          </a:xfrm>
          <a:prstGeom prst="rect">
            <a:avLst/>
          </a:prstGeom>
        </p:spPr>
        <p:txBody>
          <a:bodyPr lIns="0" tIns="0" rIns="0" bIns="0" rtlCol="0" anchor="t">
            <a:spAutoFit/>
          </a:bodyPr>
          <a:lstStyle/>
          <a:p>
            <a:pPr marL="0" lvl="0" indent="0" algn="r">
              <a:lnSpc>
                <a:spcPts val="1680"/>
              </a:lnSpc>
              <a:spcBef>
                <a:spcPct val="0"/>
              </a:spcBef>
            </a:pPr>
            <a:r>
              <a:rPr lang="en-US" sz="1400" spc="140">
                <a:solidFill>
                  <a:srgbClr val="F5EFEB"/>
                </a:solidFill>
                <a:latin typeface="Effra 1"/>
              </a:rPr>
              <a:t>2024 SIA REGION CONFERENCE</a:t>
            </a:r>
          </a:p>
        </p:txBody>
      </p:sp>
      <p:sp>
        <p:nvSpPr>
          <p:cNvPr id="16" name="TextBox 16"/>
          <p:cNvSpPr txBox="1"/>
          <p:nvPr/>
        </p:nvSpPr>
        <p:spPr>
          <a:xfrm>
            <a:off x="2723771" y="8835143"/>
            <a:ext cx="6899312" cy="266700"/>
          </a:xfrm>
          <a:prstGeom prst="rect">
            <a:avLst/>
          </a:prstGeom>
        </p:spPr>
        <p:txBody>
          <a:bodyPr lIns="0" tIns="0" rIns="0" bIns="0" rtlCol="0" anchor="t">
            <a:spAutoFit/>
          </a:bodyPr>
          <a:lstStyle/>
          <a:p>
            <a:pPr marL="0" lvl="0" indent="0" algn="l">
              <a:lnSpc>
                <a:spcPts val="2160"/>
              </a:lnSpc>
              <a:spcBef>
                <a:spcPct val="0"/>
              </a:spcBef>
            </a:pPr>
            <a:r>
              <a:rPr lang="en-US" sz="1800" spc="179">
                <a:solidFill>
                  <a:srgbClr val="E68574"/>
                </a:solidFill>
                <a:latin typeface="Effra 1"/>
              </a:rPr>
              <a:t>PRESENTER NAME, PRESENTER TITLE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5EFEB"/>
        </a:solidFill>
        <a:effectLst/>
      </p:bgPr>
    </p:bg>
    <p:spTree>
      <p:nvGrpSpPr>
        <p:cNvPr id="1" name=""/>
        <p:cNvGrpSpPr/>
        <p:nvPr/>
      </p:nvGrpSpPr>
      <p:grpSpPr>
        <a:xfrm>
          <a:off x="0" y="0"/>
          <a:ext cx="0" cy="0"/>
          <a:chOff x="0" y="0"/>
          <a:chExt cx="0" cy="0"/>
        </a:xfrm>
      </p:grpSpPr>
      <p:pic>
        <p:nvPicPr>
          <p:cNvPr id="9220" name="Picture 4" descr="Taking action for gender equality">
            <a:extLst>
              <a:ext uri="{FF2B5EF4-FFF2-40B4-BE49-F238E27FC236}">
                <a16:creationId xmlns:a16="http://schemas.microsoft.com/office/drawing/2014/main" id="{87B3F827-6437-0E50-0721-6604BA8248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20865"/>
            <a:ext cx="11911461" cy="6681585"/>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2"/>
          <p:cNvGrpSpPr/>
          <p:nvPr/>
        </p:nvGrpSpPr>
        <p:grpSpPr>
          <a:xfrm>
            <a:off x="360867" y="8503997"/>
            <a:ext cx="18288000" cy="1791128"/>
            <a:chOff x="0" y="0"/>
            <a:chExt cx="4816593" cy="471737"/>
          </a:xfrm>
        </p:grpSpPr>
        <p:sp>
          <p:nvSpPr>
            <p:cNvPr id="3" name="Freeform 3"/>
            <p:cNvSpPr/>
            <p:nvPr/>
          </p:nvSpPr>
          <p:spPr>
            <a:xfrm>
              <a:off x="0" y="0"/>
              <a:ext cx="4816592" cy="471737"/>
            </a:xfrm>
            <a:custGeom>
              <a:avLst/>
              <a:gdLst/>
              <a:ahLst/>
              <a:cxnLst/>
              <a:rect l="l" t="t" r="r" b="b"/>
              <a:pathLst>
                <a:path w="4816592" h="471737">
                  <a:moveTo>
                    <a:pt x="0" y="0"/>
                  </a:moveTo>
                  <a:lnTo>
                    <a:pt x="4816592" y="0"/>
                  </a:lnTo>
                  <a:lnTo>
                    <a:pt x="4816592" y="471737"/>
                  </a:lnTo>
                  <a:lnTo>
                    <a:pt x="0" y="471737"/>
                  </a:lnTo>
                  <a:close/>
                </a:path>
              </a:pathLst>
            </a:custGeom>
            <a:solidFill>
              <a:srgbClr val="F5EFEB"/>
            </a:solidFill>
          </p:spPr>
          <p:txBody>
            <a:bodyPr/>
            <a:lstStyle/>
            <a:p>
              <a:endParaRPr lang="en-US"/>
            </a:p>
          </p:txBody>
        </p:sp>
        <p:sp>
          <p:nvSpPr>
            <p:cNvPr id="4" name="TextBox 4"/>
            <p:cNvSpPr txBox="1"/>
            <p:nvPr/>
          </p:nvSpPr>
          <p:spPr>
            <a:xfrm>
              <a:off x="0" y="-47625"/>
              <a:ext cx="4816593" cy="519362"/>
            </a:xfrm>
            <a:prstGeom prst="rect">
              <a:avLst/>
            </a:prstGeom>
          </p:spPr>
          <p:txBody>
            <a:bodyPr lIns="50800" tIns="50800" rIns="50800" bIns="50800" rtlCol="0" anchor="ctr"/>
            <a:lstStyle/>
            <a:p>
              <a:pPr algn="ctr">
                <a:lnSpc>
                  <a:spcPts val="2100"/>
                </a:lnSpc>
              </a:pPr>
              <a:endParaRPr/>
            </a:p>
          </p:txBody>
        </p:sp>
      </p:grpSp>
      <p:grpSp>
        <p:nvGrpSpPr>
          <p:cNvPr id="6" name="Group 6"/>
          <p:cNvGrpSpPr/>
          <p:nvPr/>
        </p:nvGrpSpPr>
        <p:grpSpPr>
          <a:xfrm>
            <a:off x="10051044" y="2043484"/>
            <a:ext cx="8859926" cy="9034940"/>
            <a:chOff x="0" y="0"/>
            <a:chExt cx="2333478" cy="2379573"/>
          </a:xfrm>
        </p:grpSpPr>
        <p:sp>
          <p:nvSpPr>
            <p:cNvPr id="7" name="Freeform 7"/>
            <p:cNvSpPr/>
            <p:nvPr/>
          </p:nvSpPr>
          <p:spPr>
            <a:xfrm>
              <a:off x="0" y="0"/>
              <a:ext cx="2333478" cy="2379573"/>
            </a:xfrm>
            <a:custGeom>
              <a:avLst/>
              <a:gdLst/>
              <a:ahLst/>
              <a:cxnLst/>
              <a:rect l="l" t="t" r="r" b="b"/>
              <a:pathLst>
                <a:path w="2333478" h="2379573">
                  <a:moveTo>
                    <a:pt x="43691" y="0"/>
                  </a:moveTo>
                  <a:lnTo>
                    <a:pt x="2289788" y="0"/>
                  </a:lnTo>
                  <a:cubicBezTo>
                    <a:pt x="2301375" y="0"/>
                    <a:pt x="2312488" y="4603"/>
                    <a:pt x="2320682" y="12797"/>
                  </a:cubicBezTo>
                  <a:cubicBezTo>
                    <a:pt x="2328875" y="20990"/>
                    <a:pt x="2333478" y="32103"/>
                    <a:pt x="2333478" y="43691"/>
                  </a:cubicBezTo>
                  <a:lnTo>
                    <a:pt x="2333478" y="2335882"/>
                  </a:lnTo>
                  <a:cubicBezTo>
                    <a:pt x="2333478" y="2347470"/>
                    <a:pt x="2328875" y="2358582"/>
                    <a:pt x="2320682" y="2366776"/>
                  </a:cubicBezTo>
                  <a:cubicBezTo>
                    <a:pt x="2312488" y="2374970"/>
                    <a:pt x="2301375" y="2379573"/>
                    <a:pt x="2289788" y="2379573"/>
                  </a:cubicBezTo>
                  <a:lnTo>
                    <a:pt x="43691" y="2379573"/>
                  </a:lnTo>
                  <a:cubicBezTo>
                    <a:pt x="32103" y="2379573"/>
                    <a:pt x="20990" y="2374970"/>
                    <a:pt x="12797" y="2366776"/>
                  </a:cubicBezTo>
                  <a:cubicBezTo>
                    <a:pt x="4603" y="2358582"/>
                    <a:pt x="0" y="2347470"/>
                    <a:pt x="0" y="2335882"/>
                  </a:cubicBezTo>
                  <a:lnTo>
                    <a:pt x="0" y="43691"/>
                  </a:lnTo>
                  <a:cubicBezTo>
                    <a:pt x="0" y="32103"/>
                    <a:pt x="4603" y="20990"/>
                    <a:pt x="12797" y="12797"/>
                  </a:cubicBezTo>
                  <a:cubicBezTo>
                    <a:pt x="20990" y="4603"/>
                    <a:pt x="32103" y="0"/>
                    <a:pt x="43691" y="0"/>
                  </a:cubicBezTo>
                  <a:close/>
                </a:path>
              </a:pathLst>
            </a:custGeom>
            <a:solidFill>
              <a:srgbClr val="253572"/>
            </a:solidFill>
          </p:spPr>
          <p:txBody>
            <a:bodyPr/>
            <a:lstStyle/>
            <a:p>
              <a:endParaRPr lang="en-US"/>
            </a:p>
          </p:txBody>
        </p:sp>
        <p:sp>
          <p:nvSpPr>
            <p:cNvPr id="8" name="TextBox 8"/>
            <p:cNvSpPr txBox="1"/>
            <p:nvPr/>
          </p:nvSpPr>
          <p:spPr>
            <a:xfrm>
              <a:off x="0" y="-28575"/>
              <a:ext cx="2333478" cy="2408148"/>
            </a:xfrm>
            <a:prstGeom prst="rect">
              <a:avLst/>
            </a:prstGeom>
          </p:spPr>
          <p:txBody>
            <a:bodyPr lIns="50800" tIns="50800" rIns="50800" bIns="50800" rtlCol="0" anchor="ctr"/>
            <a:lstStyle/>
            <a:p>
              <a:pPr algn="ctr">
                <a:lnSpc>
                  <a:spcPts val="2100"/>
                </a:lnSpc>
              </a:pPr>
              <a:endParaRPr/>
            </a:p>
          </p:txBody>
        </p:sp>
      </p:grpSp>
      <p:sp>
        <p:nvSpPr>
          <p:cNvPr id="9" name="TextBox 9"/>
          <p:cNvSpPr txBox="1"/>
          <p:nvPr/>
        </p:nvSpPr>
        <p:spPr>
          <a:xfrm>
            <a:off x="11215164" y="3944853"/>
            <a:ext cx="6531686" cy="2616101"/>
          </a:xfrm>
          <a:prstGeom prst="rect">
            <a:avLst/>
          </a:prstGeom>
        </p:spPr>
        <p:txBody>
          <a:bodyPr lIns="0" tIns="0" rIns="0" bIns="0" rtlCol="0" anchor="t">
            <a:spAutoFit/>
          </a:bodyPr>
          <a:lstStyle/>
          <a:p>
            <a:pPr marL="0" lvl="0" indent="0">
              <a:lnSpc>
                <a:spcPts val="6811"/>
              </a:lnSpc>
            </a:pPr>
            <a:r>
              <a:rPr lang="en-US" sz="6811" dirty="0">
                <a:solidFill>
                  <a:srgbClr val="F5EFEB"/>
                </a:solidFill>
                <a:latin typeface="Effra 1"/>
              </a:rPr>
              <a:t>We have the power to make a difference!</a:t>
            </a:r>
          </a:p>
        </p:txBody>
      </p:sp>
      <p:sp>
        <p:nvSpPr>
          <p:cNvPr id="10" name="Freeform 10"/>
          <p:cNvSpPr/>
          <p:nvPr/>
        </p:nvSpPr>
        <p:spPr>
          <a:xfrm>
            <a:off x="16455703" y="865655"/>
            <a:ext cx="803597" cy="355044"/>
          </a:xfrm>
          <a:custGeom>
            <a:avLst/>
            <a:gdLst/>
            <a:ahLst/>
            <a:cxnLst/>
            <a:rect l="l" t="t" r="r" b="b"/>
            <a:pathLst>
              <a:path w="803597" h="355044">
                <a:moveTo>
                  <a:pt x="0" y="0"/>
                </a:moveTo>
                <a:lnTo>
                  <a:pt x="803597" y="0"/>
                </a:lnTo>
                <a:lnTo>
                  <a:pt x="803597" y="355044"/>
                </a:lnTo>
                <a:lnTo>
                  <a:pt x="0" y="35504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Freeform 11"/>
          <p:cNvSpPr/>
          <p:nvPr/>
        </p:nvSpPr>
        <p:spPr>
          <a:xfrm>
            <a:off x="15738227" y="542156"/>
            <a:ext cx="596649" cy="973088"/>
          </a:xfrm>
          <a:custGeom>
            <a:avLst/>
            <a:gdLst/>
            <a:ahLst/>
            <a:cxnLst/>
            <a:rect l="l" t="t" r="r" b="b"/>
            <a:pathLst>
              <a:path w="596649" h="973088">
                <a:moveTo>
                  <a:pt x="0" y="0"/>
                </a:moveTo>
                <a:lnTo>
                  <a:pt x="596648" y="0"/>
                </a:lnTo>
                <a:lnTo>
                  <a:pt x="596648" y="973088"/>
                </a:lnTo>
                <a:lnTo>
                  <a:pt x="0" y="973088"/>
                </a:lnTo>
                <a:lnTo>
                  <a:pt x="0" y="0"/>
                </a:lnTo>
                <a:close/>
              </a:path>
            </a:pathLst>
          </a:custGeom>
          <a:blipFill>
            <a:blip r:embed="rId6"/>
            <a:stretch>
              <a:fillRect/>
            </a:stretch>
          </a:blipFill>
        </p:spPr>
        <p:txBody>
          <a:bodyPr/>
          <a:lstStyle/>
          <a:p>
            <a:endParaRPr lang="en-US"/>
          </a:p>
        </p:txBody>
      </p:sp>
      <p:sp>
        <p:nvSpPr>
          <p:cNvPr id="12" name="Freeform 12"/>
          <p:cNvSpPr/>
          <p:nvPr/>
        </p:nvSpPr>
        <p:spPr>
          <a:xfrm>
            <a:off x="9957968" y="1783003"/>
            <a:ext cx="1539291" cy="1539291"/>
          </a:xfrm>
          <a:custGeom>
            <a:avLst/>
            <a:gdLst/>
            <a:ahLst/>
            <a:cxnLst/>
            <a:rect l="l" t="t" r="r" b="b"/>
            <a:pathLst>
              <a:path w="1539291" h="1539291">
                <a:moveTo>
                  <a:pt x="0" y="0"/>
                </a:moveTo>
                <a:lnTo>
                  <a:pt x="1539292" y="0"/>
                </a:lnTo>
                <a:lnTo>
                  <a:pt x="1539292" y="1539291"/>
                </a:lnTo>
                <a:lnTo>
                  <a:pt x="0" y="153929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pic>
        <p:nvPicPr>
          <p:cNvPr id="14" name="Picture 14"/>
          <p:cNvPicPr>
            <a:picLocks noChangeAspect="1"/>
          </p:cNvPicPr>
          <p:nvPr/>
        </p:nvPicPr>
        <p:blipFill>
          <a:blip r:embed="rId9"/>
          <a:srcRect/>
          <a:stretch>
            <a:fillRect/>
          </a:stretch>
        </p:blipFill>
        <p:spPr>
          <a:xfrm rot="1733350">
            <a:off x="16276692" y="2229539"/>
            <a:ext cx="1965217" cy="2079594"/>
          </a:xfrm>
          <a:prstGeom prst="rect">
            <a:avLst/>
          </a:prstGeom>
        </p:spPr>
      </p:pic>
      <p:sp>
        <p:nvSpPr>
          <p:cNvPr id="16" name="TextBox 16"/>
          <p:cNvSpPr txBox="1"/>
          <p:nvPr/>
        </p:nvSpPr>
        <p:spPr>
          <a:xfrm>
            <a:off x="1028700" y="9258300"/>
            <a:ext cx="6899312" cy="209550"/>
          </a:xfrm>
          <a:prstGeom prst="rect">
            <a:avLst/>
          </a:prstGeom>
        </p:spPr>
        <p:txBody>
          <a:bodyPr lIns="0" tIns="0" rIns="0" bIns="0" rtlCol="0" anchor="t">
            <a:spAutoFit/>
          </a:bodyPr>
          <a:lstStyle/>
          <a:p>
            <a:pPr marL="0" lvl="0" indent="0" algn="l">
              <a:lnSpc>
                <a:spcPts val="1680"/>
              </a:lnSpc>
              <a:spcBef>
                <a:spcPct val="0"/>
              </a:spcBef>
            </a:pPr>
            <a:r>
              <a:rPr lang="en-US" sz="1400" spc="140">
                <a:solidFill>
                  <a:srgbClr val="E68574"/>
                </a:solidFill>
                <a:latin typeface="Effra 1"/>
              </a:rPr>
              <a:t>2024 SIA REGION CONFERENCE</a:t>
            </a:r>
          </a:p>
        </p:txBody>
      </p:sp>
      <p:sp>
        <p:nvSpPr>
          <p:cNvPr id="19" name="TextBox 19"/>
          <p:cNvSpPr txBox="1"/>
          <p:nvPr/>
        </p:nvSpPr>
        <p:spPr>
          <a:xfrm>
            <a:off x="11648728" y="6658608"/>
            <a:ext cx="6465621" cy="2207527"/>
          </a:xfrm>
          <a:prstGeom prst="rect">
            <a:avLst/>
          </a:prstGeom>
        </p:spPr>
        <p:txBody>
          <a:bodyPr lIns="0" tIns="0" rIns="0" bIns="0" rtlCol="0" anchor="t">
            <a:spAutoFit/>
          </a:bodyPr>
          <a:lstStyle/>
          <a:p>
            <a:pPr>
              <a:lnSpc>
                <a:spcPts val="4415"/>
              </a:lnSpc>
            </a:pPr>
            <a:r>
              <a:rPr lang="en-US" sz="2943" dirty="0">
                <a:solidFill>
                  <a:srgbClr val="F5EFEB"/>
                </a:solidFill>
                <a:latin typeface="Effra 2"/>
              </a:rPr>
              <a:t>Appreciate contributions</a:t>
            </a:r>
          </a:p>
          <a:p>
            <a:pPr>
              <a:lnSpc>
                <a:spcPts val="4415"/>
              </a:lnSpc>
            </a:pPr>
            <a:r>
              <a:rPr lang="en-US" sz="2943" dirty="0">
                <a:solidFill>
                  <a:srgbClr val="F5EFEB"/>
                </a:solidFill>
                <a:latin typeface="Effra 2"/>
              </a:rPr>
              <a:t>Value different perspectives</a:t>
            </a:r>
          </a:p>
          <a:p>
            <a:pPr>
              <a:lnSpc>
                <a:spcPts val="4415"/>
              </a:lnSpc>
            </a:pPr>
            <a:r>
              <a:rPr lang="en-US" sz="2943" dirty="0">
                <a:solidFill>
                  <a:srgbClr val="F5EFEB"/>
                </a:solidFill>
                <a:latin typeface="Effra 2"/>
              </a:rPr>
              <a:t>Work collaboratively</a:t>
            </a:r>
          </a:p>
          <a:p>
            <a:pPr algn="l">
              <a:lnSpc>
                <a:spcPts val="4415"/>
              </a:lnSpc>
            </a:pPr>
            <a:r>
              <a:rPr lang="en-US" sz="2943" dirty="0">
                <a:solidFill>
                  <a:srgbClr val="F5EFEB"/>
                </a:solidFill>
                <a:latin typeface="Effra 2"/>
              </a:rPr>
              <a:t>Embrace inclusivity</a:t>
            </a:r>
          </a:p>
        </p:txBody>
      </p:sp>
      <p:sp>
        <p:nvSpPr>
          <p:cNvPr id="21" name="Freeform 18">
            <a:extLst>
              <a:ext uri="{FF2B5EF4-FFF2-40B4-BE49-F238E27FC236}">
                <a16:creationId xmlns:a16="http://schemas.microsoft.com/office/drawing/2014/main" id="{296538D0-58B0-1061-C0D0-0D7D9B1F2227}"/>
              </a:ext>
            </a:extLst>
          </p:cNvPr>
          <p:cNvSpPr/>
          <p:nvPr/>
        </p:nvSpPr>
        <p:spPr>
          <a:xfrm>
            <a:off x="11347882" y="6867548"/>
            <a:ext cx="181318" cy="1883825"/>
          </a:xfrm>
          <a:custGeom>
            <a:avLst/>
            <a:gdLst/>
            <a:ahLst/>
            <a:cxnLst/>
            <a:rect l="l" t="t" r="r" b="b"/>
            <a:pathLst>
              <a:path w="241757" h="2511765">
                <a:moveTo>
                  <a:pt x="0" y="0"/>
                </a:moveTo>
                <a:lnTo>
                  <a:pt x="241757" y="0"/>
                </a:lnTo>
                <a:lnTo>
                  <a:pt x="241757" y="2511765"/>
                </a:lnTo>
                <a:lnTo>
                  <a:pt x="0" y="251176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Tree>
  </p:cSld>
  <p:clrMapOvr>
    <a:masterClrMapping/>
  </p:clrMapOvr>
  <p:transition spd="slow">
    <p:cover/>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5EFEB"/>
        </a:solidFill>
        <a:effectLst/>
      </p:bgPr>
    </p:bg>
    <p:spTree>
      <p:nvGrpSpPr>
        <p:cNvPr id="1" name=""/>
        <p:cNvGrpSpPr/>
        <p:nvPr/>
      </p:nvGrpSpPr>
      <p:grpSpPr>
        <a:xfrm>
          <a:off x="0" y="0"/>
          <a:ext cx="0" cy="0"/>
          <a:chOff x="0" y="0"/>
          <a:chExt cx="0" cy="0"/>
        </a:xfrm>
      </p:grpSpPr>
      <p:grpSp>
        <p:nvGrpSpPr>
          <p:cNvPr id="2" name="Group 2"/>
          <p:cNvGrpSpPr/>
          <p:nvPr/>
        </p:nvGrpSpPr>
        <p:grpSpPr>
          <a:xfrm>
            <a:off x="0" y="8495872"/>
            <a:ext cx="18288000" cy="1791128"/>
            <a:chOff x="0" y="0"/>
            <a:chExt cx="4816593" cy="471737"/>
          </a:xfrm>
        </p:grpSpPr>
        <p:sp>
          <p:nvSpPr>
            <p:cNvPr id="3" name="Freeform 3"/>
            <p:cNvSpPr/>
            <p:nvPr/>
          </p:nvSpPr>
          <p:spPr>
            <a:xfrm>
              <a:off x="0" y="0"/>
              <a:ext cx="4816592" cy="471737"/>
            </a:xfrm>
            <a:custGeom>
              <a:avLst/>
              <a:gdLst/>
              <a:ahLst/>
              <a:cxnLst/>
              <a:rect l="l" t="t" r="r" b="b"/>
              <a:pathLst>
                <a:path w="4816592" h="471737">
                  <a:moveTo>
                    <a:pt x="0" y="0"/>
                  </a:moveTo>
                  <a:lnTo>
                    <a:pt x="4816592" y="0"/>
                  </a:lnTo>
                  <a:lnTo>
                    <a:pt x="4816592" y="471737"/>
                  </a:lnTo>
                  <a:lnTo>
                    <a:pt x="0" y="471737"/>
                  </a:lnTo>
                  <a:close/>
                </a:path>
              </a:pathLst>
            </a:custGeom>
            <a:solidFill>
              <a:srgbClr val="293374"/>
            </a:solidFill>
          </p:spPr>
          <p:txBody>
            <a:bodyPr/>
            <a:lstStyle/>
            <a:p>
              <a:endParaRPr lang="en-US"/>
            </a:p>
          </p:txBody>
        </p:sp>
        <p:sp>
          <p:nvSpPr>
            <p:cNvPr id="4" name="TextBox 4"/>
            <p:cNvSpPr txBox="1"/>
            <p:nvPr/>
          </p:nvSpPr>
          <p:spPr>
            <a:xfrm>
              <a:off x="0" y="-47625"/>
              <a:ext cx="4816593" cy="519362"/>
            </a:xfrm>
            <a:prstGeom prst="rect">
              <a:avLst/>
            </a:prstGeom>
          </p:spPr>
          <p:txBody>
            <a:bodyPr lIns="50800" tIns="50800" rIns="50800" bIns="50800" rtlCol="0" anchor="ctr"/>
            <a:lstStyle/>
            <a:p>
              <a:pPr marL="323850" lvl="1" indent="-161925" algn="ctr">
                <a:lnSpc>
                  <a:spcPts val="2100"/>
                </a:lnSpc>
                <a:buFont typeface="Arial"/>
                <a:buChar char="•"/>
              </a:pPr>
              <a:endParaRPr/>
            </a:p>
          </p:txBody>
        </p:sp>
      </p:grpSp>
      <p:grpSp>
        <p:nvGrpSpPr>
          <p:cNvPr id="5" name="Group 5"/>
          <p:cNvGrpSpPr/>
          <p:nvPr/>
        </p:nvGrpSpPr>
        <p:grpSpPr>
          <a:xfrm>
            <a:off x="-4" y="0"/>
            <a:ext cx="11306082" cy="8786673"/>
            <a:chOff x="0" y="0"/>
            <a:chExt cx="3503255" cy="2491456"/>
          </a:xfrm>
        </p:grpSpPr>
        <p:sp>
          <p:nvSpPr>
            <p:cNvPr id="6" name="Freeform 6"/>
            <p:cNvSpPr/>
            <p:nvPr/>
          </p:nvSpPr>
          <p:spPr>
            <a:xfrm>
              <a:off x="0" y="0"/>
              <a:ext cx="3503255" cy="2491456"/>
            </a:xfrm>
            <a:custGeom>
              <a:avLst/>
              <a:gdLst/>
              <a:ahLst/>
              <a:cxnLst/>
              <a:rect l="l" t="t" r="r" b="b"/>
              <a:pathLst>
                <a:path w="3503255" h="2491456">
                  <a:moveTo>
                    <a:pt x="29102" y="0"/>
                  </a:moveTo>
                  <a:lnTo>
                    <a:pt x="3474153" y="0"/>
                  </a:lnTo>
                  <a:cubicBezTo>
                    <a:pt x="3490226" y="0"/>
                    <a:pt x="3503255" y="13029"/>
                    <a:pt x="3503255" y="29102"/>
                  </a:cubicBezTo>
                  <a:lnTo>
                    <a:pt x="3503255" y="2462354"/>
                  </a:lnTo>
                  <a:cubicBezTo>
                    <a:pt x="3503255" y="2478426"/>
                    <a:pt x="3490226" y="2491456"/>
                    <a:pt x="3474153" y="2491456"/>
                  </a:cubicBezTo>
                  <a:lnTo>
                    <a:pt x="29102" y="2491456"/>
                  </a:lnTo>
                  <a:cubicBezTo>
                    <a:pt x="13029" y="2491456"/>
                    <a:pt x="0" y="2478426"/>
                    <a:pt x="0" y="2462354"/>
                  </a:cubicBezTo>
                  <a:lnTo>
                    <a:pt x="0" y="29102"/>
                  </a:lnTo>
                  <a:cubicBezTo>
                    <a:pt x="0" y="13029"/>
                    <a:pt x="13029" y="0"/>
                    <a:pt x="29102" y="0"/>
                  </a:cubicBezTo>
                  <a:close/>
                </a:path>
              </a:pathLst>
            </a:custGeom>
            <a:solidFill>
              <a:srgbClr val="253572"/>
            </a:solidFill>
          </p:spPr>
          <p:txBody>
            <a:bodyPr/>
            <a:lstStyle/>
            <a:p>
              <a:endParaRPr lang="en-US"/>
            </a:p>
          </p:txBody>
        </p:sp>
        <p:sp>
          <p:nvSpPr>
            <p:cNvPr id="7" name="TextBox 7"/>
            <p:cNvSpPr txBox="1"/>
            <p:nvPr/>
          </p:nvSpPr>
          <p:spPr>
            <a:xfrm>
              <a:off x="0" y="-47625"/>
              <a:ext cx="3503255" cy="2539081"/>
            </a:xfrm>
            <a:prstGeom prst="rect">
              <a:avLst/>
            </a:prstGeom>
          </p:spPr>
          <p:txBody>
            <a:bodyPr lIns="50800" tIns="50800" rIns="50800" bIns="50800" rtlCol="0" anchor="ctr"/>
            <a:lstStyle/>
            <a:p>
              <a:pPr algn="ctr">
                <a:lnSpc>
                  <a:spcPts val="2100"/>
                </a:lnSpc>
              </a:pPr>
              <a:endParaRPr/>
            </a:p>
          </p:txBody>
        </p:sp>
      </p:grpSp>
      <p:grpSp>
        <p:nvGrpSpPr>
          <p:cNvPr id="9" name="Group 9"/>
          <p:cNvGrpSpPr/>
          <p:nvPr/>
        </p:nvGrpSpPr>
        <p:grpSpPr>
          <a:xfrm>
            <a:off x="15738227" y="542156"/>
            <a:ext cx="1521073" cy="973088"/>
            <a:chOff x="0" y="0"/>
            <a:chExt cx="2028098" cy="1297451"/>
          </a:xfrm>
        </p:grpSpPr>
        <p:sp>
          <p:nvSpPr>
            <p:cNvPr id="10" name="Freeform 10"/>
            <p:cNvSpPr/>
            <p:nvPr/>
          </p:nvSpPr>
          <p:spPr>
            <a:xfrm>
              <a:off x="956635" y="431332"/>
              <a:ext cx="1071462" cy="473392"/>
            </a:xfrm>
            <a:custGeom>
              <a:avLst/>
              <a:gdLst/>
              <a:ahLst/>
              <a:cxnLst/>
              <a:rect l="l" t="t" r="r" b="b"/>
              <a:pathLst>
                <a:path w="1071462" h="473392">
                  <a:moveTo>
                    <a:pt x="0" y="0"/>
                  </a:moveTo>
                  <a:lnTo>
                    <a:pt x="1071463" y="0"/>
                  </a:lnTo>
                  <a:lnTo>
                    <a:pt x="1071463" y="473392"/>
                  </a:lnTo>
                  <a:lnTo>
                    <a:pt x="0" y="47339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1" name="Freeform 11"/>
            <p:cNvSpPr/>
            <p:nvPr/>
          </p:nvSpPr>
          <p:spPr>
            <a:xfrm>
              <a:off x="0" y="0"/>
              <a:ext cx="795532" cy="1297451"/>
            </a:xfrm>
            <a:custGeom>
              <a:avLst/>
              <a:gdLst/>
              <a:ahLst/>
              <a:cxnLst/>
              <a:rect l="l" t="t" r="r" b="b"/>
              <a:pathLst>
                <a:path w="795532" h="1297451">
                  <a:moveTo>
                    <a:pt x="0" y="0"/>
                  </a:moveTo>
                  <a:lnTo>
                    <a:pt x="795532" y="0"/>
                  </a:lnTo>
                  <a:lnTo>
                    <a:pt x="795532" y="1297451"/>
                  </a:lnTo>
                  <a:lnTo>
                    <a:pt x="0" y="1297451"/>
                  </a:lnTo>
                  <a:lnTo>
                    <a:pt x="0" y="0"/>
                  </a:lnTo>
                  <a:close/>
                </a:path>
              </a:pathLst>
            </a:custGeom>
            <a:blipFill>
              <a:blip r:embed="rId5"/>
              <a:stretch>
                <a:fillRect/>
              </a:stretch>
            </a:blipFill>
          </p:spPr>
          <p:txBody>
            <a:bodyPr/>
            <a:lstStyle/>
            <a:p>
              <a:endParaRPr lang="en-US"/>
            </a:p>
          </p:txBody>
        </p:sp>
      </p:grpSp>
      <p:sp>
        <p:nvSpPr>
          <p:cNvPr id="12" name="Freeform 12"/>
          <p:cNvSpPr/>
          <p:nvPr/>
        </p:nvSpPr>
        <p:spPr>
          <a:xfrm>
            <a:off x="1095680" y="5075194"/>
            <a:ext cx="181318" cy="1883824"/>
          </a:xfrm>
          <a:custGeom>
            <a:avLst/>
            <a:gdLst/>
            <a:ahLst/>
            <a:cxnLst/>
            <a:rect l="l" t="t" r="r" b="b"/>
            <a:pathLst>
              <a:path w="181318" h="1883824">
                <a:moveTo>
                  <a:pt x="0" y="0"/>
                </a:moveTo>
                <a:lnTo>
                  <a:pt x="181318" y="0"/>
                </a:lnTo>
                <a:lnTo>
                  <a:pt x="181318" y="1883824"/>
                </a:lnTo>
                <a:lnTo>
                  <a:pt x="0" y="188382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3" name="TextBox 13"/>
          <p:cNvSpPr txBox="1"/>
          <p:nvPr/>
        </p:nvSpPr>
        <p:spPr>
          <a:xfrm>
            <a:off x="1538976" y="4913343"/>
            <a:ext cx="5928791" cy="2207527"/>
          </a:xfrm>
          <a:prstGeom prst="rect">
            <a:avLst/>
          </a:prstGeom>
        </p:spPr>
        <p:txBody>
          <a:bodyPr wrap="square" lIns="0" tIns="0" rIns="0" bIns="0" rtlCol="0" anchor="t">
            <a:spAutoFit/>
          </a:bodyPr>
          <a:lstStyle/>
          <a:p>
            <a:pPr algn="l">
              <a:lnSpc>
                <a:spcPts val="4415"/>
              </a:lnSpc>
            </a:pPr>
            <a:r>
              <a:rPr lang="en-US" sz="2943" dirty="0">
                <a:solidFill>
                  <a:srgbClr val="F5EFEB"/>
                </a:solidFill>
                <a:latin typeface="Effra 2"/>
              </a:rPr>
              <a:t>Unite as an organization</a:t>
            </a:r>
          </a:p>
          <a:p>
            <a:pPr algn="l">
              <a:lnSpc>
                <a:spcPts val="4415"/>
              </a:lnSpc>
            </a:pPr>
            <a:r>
              <a:rPr lang="en-US" sz="2943" dirty="0">
                <a:solidFill>
                  <a:srgbClr val="F5EFEB"/>
                </a:solidFill>
                <a:latin typeface="Effra 2"/>
              </a:rPr>
              <a:t>Grow as leaders</a:t>
            </a:r>
          </a:p>
          <a:p>
            <a:pPr algn="l">
              <a:lnSpc>
                <a:spcPts val="4415"/>
              </a:lnSpc>
            </a:pPr>
            <a:r>
              <a:rPr lang="en-US" sz="2943" dirty="0">
                <a:solidFill>
                  <a:srgbClr val="F5EFEB"/>
                </a:solidFill>
                <a:latin typeface="Effra 2"/>
              </a:rPr>
              <a:t>Fight for gender-equality</a:t>
            </a:r>
          </a:p>
          <a:p>
            <a:pPr algn="l">
              <a:lnSpc>
                <a:spcPts val="4415"/>
              </a:lnSpc>
            </a:pPr>
            <a:r>
              <a:rPr lang="en-US" sz="2943" dirty="0">
                <a:solidFill>
                  <a:srgbClr val="F5EFEB"/>
                </a:solidFill>
                <a:latin typeface="Effra 2"/>
              </a:rPr>
              <a:t>Help women &amp; girls live their dreams</a:t>
            </a:r>
          </a:p>
        </p:txBody>
      </p:sp>
      <p:sp>
        <p:nvSpPr>
          <p:cNvPr id="15" name="TextBox 15"/>
          <p:cNvSpPr txBox="1"/>
          <p:nvPr/>
        </p:nvSpPr>
        <p:spPr>
          <a:xfrm>
            <a:off x="1028700" y="9258300"/>
            <a:ext cx="6899312" cy="209550"/>
          </a:xfrm>
          <a:prstGeom prst="rect">
            <a:avLst/>
          </a:prstGeom>
        </p:spPr>
        <p:txBody>
          <a:bodyPr lIns="0" tIns="0" rIns="0" bIns="0" rtlCol="0" anchor="t">
            <a:spAutoFit/>
          </a:bodyPr>
          <a:lstStyle/>
          <a:p>
            <a:pPr marL="0" lvl="0" indent="0" algn="l">
              <a:lnSpc>
                <a:spcPts val="1680"/>
              </a:lnSpc>
              <a:spcBef>
                <a:spcPct val="0"/>
              </a:spcBef>
            </a:pPr>
            <a:r>
              <a:rPr lang="en-US" sz="1400" spc="140" dirty="0">
                <a:solidFill>
                  <a:srgbClr val="E68574"/>
                </a:solidFill>
                <a:latin typeface="Effra 1"/>
              </a:rPr>
              <a:t>2024 SIA REGION CONFERENCE</a:t>
            </a:r>
          </a:p>
        </p:txBody>
      </p:sp>
      <p:pic>
        <p:nvPicPr>
          <p:cNvPr id="6146" name="Picture 2" descr="Soroptimists award 2021 scholarships – Fort Bragg Advocate-News">
            <a:extLst>
              <a:ext uri="{FF2B5EF4-FFF2-40B4-BE49-F238E27FC236}">
                <a16:creationId xmlns:a16="http://schemas.microsoft.com/office/drawing/2014/main" id="{E5E32576-EC69-4B28-EF06-FA7ADB01424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91724" y="646428"/>
            <a:ext cx="10296271" cy="9640571"/>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4">
            <a:extLst>
              <a:ext uri="{FF2B5EF4-FFF2-40B4-BE49-F238E27FC236}">
                <a16:creationId xmlns:a16="http://schemas.microsoft.com/office/drawing/2014/main" id="{5070DBD6-8FD8-163F-F31B-8D50F653BB91}"/>
              </a:ext>
            </a:extLst>
          </p:cNvPr>
          <p:cNvSpPr txBox="1"/>
          <p:nvPr/>
        </p:nvSpPr>
        <p:spPr>
          <a:xfrm>
            <a:off x="1186339" y="1718162"/>
            <a:ext cx="6356117" cy="2885405"/>
          </a:xfrm>
          <a:prstGeom prst="rect">
            <a:avLst/>
          </a:prstGeom>
        </p:spPr>
        <p:txBody>
          <a:bodyPr lIns="0" tIns="0" rIns="0" bIns="0" rtlCol="0" anchor="t">
            <a:spAutoFit/>
          </a:bodyPr>
          <a:lstStyle/>
          <a:p>
            <a:pPr marL="0" lvl="0" indent="0" algn="l">
              <a:lnSpc>
                <a:spcPts val="7500"/>
              </a:lnSpc>
            </a:pPr>
            <a:r>
              <a:rPr lang="en-US" sz="7500" dirty="0">
                <a:solidFill>
                  <a:srgbClr val="F5EFEB"/>
                </a:solidFill>
                <a:latin typeface="Effra 1"/>
              </a:rPr>
              <a:t>Together we will reach higher. </a:t>
            </a:r>
          </a:p>
        </p:txBody>
      </p:sp>
    </p:spTree>
  </p:cSld>
  <p:clrMapOvr>
    <a:masterClrMapping/>
  </p:clrMapOvr>
  <p:transition spd="slow">
    <p:cover/>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271" name="Rectangle 11270">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266" name="Picture 2" descr="All of Us Are Dancers'. Goldberg Haas, Orr and Quinn blur lines… | by  Dance/USA Fellowships to Artists | Dance/USA Fellowships to Artists | Medium">
            <a:extLst>
              <a:ext uri="{FF2B5EF4-FFF2-40B4-BE49-F238E27FC236}">
                <a16:creationId xmlns:a16="http://schemas.microsoft.com/office/drawing/2014/main" id="{7683CDB1-264D-567B-58E7-5D6C95416DE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535" t="23391" r="3556"/>
          <a:stretch/>
        </p:blipFill>
        <p:spPr bwMode="auto">
          <a:xfrm>
            <a:off x="831292" y="467601"/>
            <a:ext cx="16625437" cy="9351809"/>
          </a:xfrm>
          <a:prstGeom prst="rect">
            <a:avLst/>
          </a:prstGeom>
          <a:noFill/>
          <a:extLst>
            <a:ext uri="{909E8E84-426E-40DD-AFC4-6F175D3DCCD1}">
              <a14:hiddenFill xmlns:a14="http://schemas.microsoft.com/office/drawing/2010/main">
                <a:solidFill>
                  <a:srgbClr val="FFFFFF"/>
                </a:solidFill>
              </a14:hiddenFill>
            </a:ext>
          </a:extLst>
        </p:spPr>
      </p:pic>
      <p:sp>
        <p:nvSpPr>
          <p:cNvPr id="11273" name="Rectangle 11272">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5699798" y="-2286767"/>
            <a:ext cx="6888405" cy="18288002"/>
          </a:xfrm>
          <a:prstGeom prst="rect">
            <a:avLst/>
          </a:prstGeom>
          <a:gradFill>
            <a:gsLst>
              <a:gs pos="35000">
                <a:schemeClr val="tx1">
                  <a:alpha val="46000"/>
                </a:schemeClr>
              </a:gs>
              <a:gs pos="21000">
                <a:schemeClr val="tx1">
                  <a:alpha val="30000"/>
                </a:schemeClr>
              </a:gs>
              <a:gs pos="0">
                <a:schemeClr val="tx1">
                  <a:alpha val="0"/>
                </a:schemeClr>
              </a:gs>
              <a:gs pos="100000">
                <a:schemeClr val="tx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9">
            <a:extLst>
              <a:ext uri="{FF2B5EF4-FFF2-40B4-BE49-F238E27FC236}">
                <a16:creationId xmlns:a16="http://schemas.microsoft.com/office/drawing/2014/main" id="{7C891D17-55BA-316D-221B-DBC1D9B4373A}"/>
              </a:ext>
            </a:extLst>
          </p:cNvPr>
          <p:cNvSpPr txBox="1"/>
          <p:nvPr/>
        </p:nvSpPr>
        <p:spPr>
          <a:xfrm>
            <a:off x="606829" y="4637892"/>
            <a:ext cx="13617843" cy="3581400"/>
          </a:xfrm>
          <a:prstGeom prst="rect">
            <a:avLst/>
          </a:prstGeom>
        </p:spPr>
        <p:txBody>
          <a:bodyPr vert="horz" lIns="91440" tIns="45720" rIns="91440" bIns="45720" rtlCol="0" anchor="b">
            <a:normAutofit/>
          </a:bodyPr>
          <a:lstStyle/>
          <a:p>
            <a:pPr marL="0" lvl="0" indent="0">
              <a:lnSpc>
                <a:spcPct val="90000"/>
              </a:lnSpc>
              <a:spcBef>
                <a:spcPct val="0"/>
              </a:spcBef>
              <a:spcAft>
                <a:spcPts val="600"/>
              </a:spcAft>
            </a:pPr>
            <a:r>
              <a:rPr lang="en-US" sz="9900" dirty="0">
                <a:solidFill>
                  <a:schemeClr val="bg1"/>
                </a:solidFill>
                <a:latin typeface="+mj-lt"/>
                <a:ea typeface="+mj-ea"/>
                <a:cs typeface="+mj-cs"/>
              </a:rPr>
              <a:t>Let us dare to dream higher together. </a:t>
            </a:r>
          </a:p>
        </p:txBody>
      </p:sp>
      <p:sp>
        <p:nvSpPr>
          <p:cNvPr id="11275" name="Rectangle: Rounded Corners 11274">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362558"/>
            <a:ext cx="14678845" cy="10287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50FDD34C-A192-7026-FF4B-1B44E73CFE48}"/>
              </a:ext>
            </a:extLst>
          </p:cNvPr>
          <p:cNvSpPr txBox="1"/>
          <p:nvPr/>
        </p:nvSpPr>
        <p:spPr>
          <a:xfrm>
            <a:off x="0" y="8362558"/>
            <a:ext cx="14678845" cy="1028700"/>
          </a:xfrm>
          <a:prstGeom prst="rect">
            <a:avLst/>
          </a:prstGeom>
          <a:noFill/>
        </p:spPr>
        <p:txBody>
          <a:bodyPr wrap="square" rtlCol="0">
            <a:spAutoFit/>
          </a:bodyPr>
          <a:lstStyle/>
          <a:p>
            <a:endParaRPr lang="en-US" dirty="0"/>
          </a:p>
        </p:txBody>
      </p:sp>
      <p:sp>
        <p:nvSpPr>
          <p:cNvPr id="3" name="TextBox 15">
            <a:extLst>
              <a:ext uri="{FF2B5EF4-FFF2-40B4-BE49-F238E27FC236}">
                <a16:creationId xmlns:a16="http://schemas.microsoft.com/office/drawing/2014/main" id="{9A342C9B-6A11-9804-F65F-712C9A2C678B}"/>
              </a:ext>
            </a:extLst>
          </p:cNvPr>
          <p:cNvSpPr txBox="1"/>
          <p:nvPr/>
        </p:nvSpPr>
        <p:spPr>
          <a:xfrm>
            <a:off x="516438" y="9759007"/>
            <a:ext cx="6899312" cy="209550"/>
          </a:xfrm>
          <a:prstGeom prst="rect">
            <a:avLst/>
          </a:prstGeom>
        </p:spPr>
        <p:txBody>
          <a:bodyPr lIns="0" tIns="0" rIns="0" bIns="0" rtlCol="0" anchor="t">
            <a:spAutoFit/>
          </a:bodyPr>
          <a:lstStyle/>
          <a:p>
            <a:pPr marL="0" lvl="0" indent="0" algn="l">
              <a:lnSpc>
                <a:spcPts val="1680"/>
              </a:lnSpc>
              <a:spcBef>
                <a:spcPct val="0"/>
              </a:spcBef>
            </a:pPr>
            <a:r>
              <a:rPr lang="en-US" sz="1400" spc="140" dirty="0">
                <a:solidFill>
                  <a:srgbClr val="E68574"/>
                </a:solidFill>
                <a:latin typeface="Effra 1"/>
              </a:rPr>
              <a:t>2024 SIA REGION CONFERENCE</a:t>
            </a:r>
          </a:p>
        </p:txBody>
      </p:sp>
      <p:sp>
        <p:nvSpPr>
          <p:cNvPr id="4" name="Freeform 5">
            <a:extLst>
              <a:ext uri="{FF2B5EF4-FFF2-40B4-BE49-F238E27FC236}">
                <a16:creationId xmlns:a16="http://schemas.microsoft.com/office/drawing/2014/main" id="{D65A66E1-1588-7999-F889-30BDE0F2CB4C}"/>
              </a:ext>
            </a:extLst>
          </p:cNvPr>
          <p:cNvSpPr/>
          <p:nvPr/>
        </p:nvSpPr>
        <p:spPr>
          <a:xfrm>
            <a:off x="15925800" y="276019"/>
            <a:ext cx="596649" cy="973088"/>
          </a:xfrm>
          <a:custGeom>
            <a:avLst/>
            <a:gdLst/>
            <a:ahLst/>
            <a:cxnLst/>
            <a:rect l="l" t="t" r="r" b="b"/>
            <a:pathLst>
              <a:path w="795532" h="1297451">
                <a:moveTo>
                  <a:pt x="0" y="0"/>
                </a:moveTo>
                <a:lnTo>
                  <a:pt x="795532" y="0"/>
                </a:lnTo>
                <a:lnTo>
                  <a:pt x="795532" y="1297451"/>
                </a:lnTo>
                <a:lnTo>
                  <a:pt x="0" y="1297451"/>
                </a:lnTo>
                <a:lnTo>
                  <a:pt x="0" y="0"/>
                </a:lnTo>
                <a:close/>
              </a:path>
            </a:pathLst>
          </a:custGeom>
          <a:blipFill>
            <a:blip r:embed="rId4"/>
            <a:stretch>
              <a:fillRect/>
            </a:stretch>
          </a:blipFill>
        </p:spPr>
        <p:txBody>
          <a:bodyPr/>
          <a:lstStyle/>
          <a:p>
            <a:endParaRPr lang="en-US"/>
          </a:p>
        </p:txBody>
      </p:sp>
      <p:sp>
        <p:nvSpPr>
          <p:cNvPr id="5" name="Freeform 8">
            <a:extLst>
              <a:ext uri="{FF2B5EF4-FFF2-40B4-BE49-F238E27FC236}">
                <a16:creationId xmlns:a16="http://schemas.microsoft.com/office/drawing/2014/main" id="{21B8868A-7727-9309-FE09-72E51AD6D817}"/>
              </a:ext>
            </a:extLst>
          </p:cNvPr>
          <p:cNvSpPr/>
          <p:nvPr/>
        </p:nvSpPr>
        <p:spPr>
          <a:xfrm>
            <a:off x="16764000" y="585041"/>
            <a:ext cx="803597" cy="355044"/>
          </a:xfrm>
          <a:custGeom>
            <a:avLst/>
            <a:gdLst/>
            <a:ahLst/>
            <a:cxnLst/>
            <a:rect l="l" t="t" r="r" b="b"/>
            <a:pathLst>
              <a:path w="803597" h="355044">
                <a:moveTo>
                  <a:pt x="0" y="0"/>
                </a:moveTo>
                <a:lnTo>
                  <a:pt x="803597" y="0"/>
                </a:lnTo>
                <a:lnTo>
                  <a:pt x="803597" y="355044"/>
                </a:lnTo>
                <a:lnTo>
                  <a:pt x="0" y="35504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Tree>
    <p:extLst>
      <p:ext uri="{BB962C8B-B14F-4D97-AF65-F5344CB8AC3E}">
        <p14:creationId xmlns:p14="http://schemas.microsoft.com/office/powerpoint/2010/main" val="33638067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253572"/>
        </a:solidFill>
        <a:effectLst/>
      </p:bgPr>
    </p:bg>
    <p:spTree>
      <p:nvGrpSpPr>
        <p:cNvPr id="1" name=""/>
        <p:cNvGrpSpPr/>
        <p:nvPr/>
      </p:nvGrpSpPr>
      <p:grpSpPr>
        <a:xfrm>
          <a:off x="0" y="0"/>
          <a:ext cx="0" cy="0"/>
          <a:chOff x="0" y="0"/>
          <a:chExt cx="0" cy="0"/>
        </a:xfrm>
      </p:grpSpPr>
      <p:pic>
        <p:nvPicPr>
          <p:cNvPr id="2" name="Picture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alphaModFix amt="80000"/>
          </a:blip>
          <a:srcRect l="7229" t="9081" r="7229" b="5659"/>
          <a:stretch>
            <a:fillRect/>
          </a:stretch>
        </p:blipFill>
        <p:spPr>
          <a:xfrm>
            <a:off x="0" y="0"/>
            <a:ext cx="18288000" cy="10287000"/>
          </a:xfrm>
          <a:prstGeom prst="rect">
            <a:avLst/>
          </a:prstGeom>
        </p:spPr>
      </p:pic>
      <p:grpSp>
        <p:nvGrpSpPr>
          <p:cNvPr id="3" name="Group 3"/>
          <p:cNvGrpSpPr/>
          <p:nvPr/>
        </p:nvGrpSpPr>
        <p:grpSpPr>
          <a:xfrm>
            <a:off x="-734110" y="3530614"/>
            <a:ext cx="9423215" cy="7338208"/>
            <a:chOff x="0" y="0"/>
            <a:chExt cx="2481834" cy="1932697"/>
          </a:xfrm>
        </p:grpSpPr>
        <p:sp>
          <p:nvSpPr>
            <p:cNvPr id="4" name="Freeform 4"/>
            <p:cNvSpPr/>
            <p:nvPr/>
          </p:nvSpPr>
          <p:spPr>
            <a:xfrm>
              <a:off x="0" y="0"/>
              <a:ext cx="2481834" cy="1932697"/>
            </a:xfrm>
            <a:custGeom>
              <a:avLst/>
              <a:gdLst/>
              <a:ahLst/>
              <a:cxnLst/>
              <a:rect l="l" t="t" r="r" b="b"/>
              <a:pathLst>
                <a:path w="2481834" h="1932697">
                  <a:moveTo>
                    <a:pt x="41079" y="0"/>
                  </a:moveTo>
                  <a:lnTo>
                    <a:pt x="2440755" y="0"/>
                  </a:lnTo>
                  <a:cubicBezTo>
                    <a:pt x="2451650" y="0"/>
                    <a:pt x="2462099" y="4328"/>
                    <a:pt x="2469803" y="12032"/>
                  </a:cubicBezTo>
                  <a:cubicBezTo>
                    <a:pt x="2477506" y="19736"/>
                    <a:pt x="2481834" y="30184"/>
                    <a:pt x="2481834" y="41079"/>
                  </a:cubicBezTo>
                  <a:lnTo>
                    <a:pt x="2481834" y="1891618"/>
                  </a:lnTo>
                  <a:cubicBezTo>
                    <a:pt x="2481834" y="1902513"/>
                    <a:pt x="2477506" y="1912961"/>
                    <a:pt x="2469803" y="1920665"/>
                  </a:cubicBezTo>
                  <a:cubicBezTo>
                    <a:pt x="2462099" y="1928369"/>
                    <a:pt x="2451650" y="1932697"/>
                    <a:pt x="2440755" y="1932697"/>
                  </a:cubicBezTo>
                  <a:lnTo>
                    <a:pt x="41079" y="1932697"/>
                  </a:lnTo>
                  <a:cubicBezTo>
                    <a:pt x="30184" y="1932697"/>
                    <a:pt x="19736" y="1928369"/>
                    <a:pt x="12032" y="1920665"/>
                  </a:cubicBezTo>
                  <a:cubicBezTo>
                    <a:pt x="4328" y="1912961"/>
                    <a:pt x="0" y="1902513"/>
                    <a:pt x="0" y="1891618"/>
                  </a:cubicBezTo>
                  <a:lnTo>
                    <a:pt x="0" y="41079"/>
                  </a:lnTo>
                  <a:cubicBezTo>
                    <a:pt x="0" y="30184"/>
                    <a:pt x="4328" y="19736"/>
                    <a:pt x="12032" y="12032"/>
                  </a:cubicBezTo>
                  <a:cubicBezTo>
                    <a:pt x="19736" y="4328"/>
                    <a:pt x="30184" y="0"/>
                    <a:pt x="41079" y="0"/>
                  </a:cubicBezTo>
                  <a:close/>
                </a:path>
              </a:pathLst>
            </a:custGeom>
            <a:solidFill>
              <a:srgbClr val="F5EFEB"/>
            </a:solidFill>
          </p:spPr>
          <p:txBody>
            <a:bodyPr/>
            <a:lstStyle/>
            <a:p>
              <a:endParaRPr lang="en-US"/>
            </a:p>
          </p:txBody>
        </p:sp>
        <p:sp>
          <p:nvSpPr>
            <p:cNvPr id="5" name="TextBox 5"/>
            <p:cNvSpPr txBox="1"/>
            <p:nvPr/>
          </p:nvSpPr>
          <p:spPr>
            <a:xfrm>
              <a:off x="0" y="-47625"/>
              <a:ext cx="2481834" cy="1980322"/>
            </a:xfrm>
            <a:prstGeom prst="rect">
              <a:avLst/>
            </a:prstGeom>
          </p:spPr>
          <p:txBody>
            <a:bodyPr lIns="50800" tIns="50800" rIns="50800" bIns="50800" rtlCol="0" anchor="ctr"/>
            <a:lstStyle/>
            <a:p>
              <a:pPr algn="ctr">
                <a:lnSpc>
                  <a:spcPts val="2100"/>
                </a:lnSpc>
              </a:pPr>
              <a:endParaRPr/>
            </a:p>
          </p:txBody>
        </p:sp>
      </p:grpSp>
      <p:sp>
        <p:nvSpPr>
          <p:cNvPr id="6" name="Freeform 6"/>
          <p:cNvSpPr/>
          <p:nvPr/>
        </p:nvSpPr>
        <p:spPr>
          <a:xfrm>
            <a:off x="16455703" y="865655"/>
            <a:ext cx="803597" cy="355044"/>
          </a:xfrm>
          <a:custGeom>
            <a:avLst/>
            <a:gdLst/>
            <a:ahLst/>
            <a:cxnLst/>
            <a:rect l="l" t="t" r="r" b="b"/>
            <a:pathLst>
              <a:path w="803597" h="355044">
                <a:moveTo>
                  <a:pt x="0" y="0"/>
                </a:moveTo>
                <a:lnTo>
                  <a:pt x="803597" y="0"/>
                </a:lnTo>
                <a:lnTo>
                  <a:pt x="803597" y="355044"/>
                </a:lnTo>
                <a:lnTo>
                  <a:pt x="0" y="35504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a:off x="15738227" y="542156"/>
            <a:ext cx="596649" cy="973088"/>
          </a:xfrm>
          <a:custGeom>
            <a:avLst/>
            <a:gdLst/>
            <a:ahLst/>
            <a:cxnLst/>
            <a:rect l="l" t="t" r="r" b="b"/>
            <a:pathLst>
              <a:path w="596649" h="973088">
                <a:moveTo>
                  <a:pt x="0" y="0"/>
                </a:moveTo>
                <a:lnTo>
                  <a:pt x="596648" y="0"/>
                </a:lnTo>
                <a:lnTo>
                  <a:pt x="596648" y="973088"/>
                </a:lnTo>
                <a:lnTo>
                  <a:pt x="0" y="973088"/>
                </a:lnTo>
                <a:lnTo>
                  <a:pt x="0" y="0"/>
                </a:lnTo>
                <a:close/>
              </a:path>
            </a:pathLst>
          </a:custGeom>
          <a:blipFill>
            <a:blip r:embed="rId8"/>
            <a:stretch>
              <a:fillRect/>
            </a:stretch>
          </a:blipFill>
        </p:spPr>
        <p:txBody>
          <a:bodyPr/>
          <a:lstStyle/>
          <a:p>
            <a:endParaRPr lang="en-US"/>
          </a:p>
        </p:txBody>
      </p:sp>
      <p:sp>
        <p:nvSpPr>
          <p:cNvPr id="9" name="TextBox 9"/>
          <p:cNvSpPr txBox="1"/>
          <p:nvPr/>
        </p:nvSpPr>
        <p:spPr>
          <a:xfrm>
            <a:off x="1064398" y="4755734"/>
            <a:ext cx="7165201" cy="817981"/>
          </a:xfrm>
          <a:prstGeom prst="rect">
            <a:avLst/>
          </a:prstGeom>
        </p:spPr>
        <p:txBody>
          <a:bodyPr wrap="square" lIns="0" tIns="0" rIns="0" bIns="0" rtlCol="0" anchor="t">
            <a:spAutoFit/>
          </a:bodyPr>
          <a:lstStyle/>
          <a:p>
            <a:pPr marL="0" lvl="0" indent="0" algn="l">
              <a:lnSpc>
                <a:spcPts val="6694"/>
              </a:lnSpc>
            </a:pPr>
            <a:r>
              <a:rPr lang="en-US" sz="5578" dirty="0">
                <a:solidFill>
                  <a:srgbClr val="253572"/>
                </a:solidFill>
                <a:latin typeface="Effra 1"/>
              </a:rPr>
              <a:t>Reaching our Big Goal</a:t>
            </a:r>
          </a:p>
        </p:txBody>
      </p:sp>
      <p:sp>
        <p:nvSpPr>
          <p:cNvPr id="10" name="TextBox 10"/>
          <p:cNvSpPr txBox="1"/>
          <p:nvPr/>
        </p:nvSpPr>
        <p:spPr>
          <a:xfrm>
            <a:off x="1028700" y="9258300"/>
            <a:ext cx="6899312" cy="209550"/>
          </a:xfrm>
          <a:prstGeom prst="rect">
            <a:avLst/>
          </a:prstGeom>
        </p:spPr>
        <p:txBody>
          <a:bodyPr lIns="0" tIns="0" rIns="0" bIns="0" rtlCol="0" anchor="t">
            <a:spAutoFit/>
          </a:bodyPr>
          <a:lstStyle/>
          <a:p>
            <a:pPr marL="0" lvl="0" indent="0" algn="l">
              <a:lnSpc>
                <a:spcPts val="1680"/>
              </a:lnSpc>
              <a:spcBef>
                <a:spcPct val="0"/>
              </a:spcBef>
            </a:pPr>
            <a:r>
              <a:rPr lang="en-US" sz="1400" spc="140">
                <a:solidFill>
                  <a:srgbClr val="E68574"/>
                </a:solidFill>
                <a:latin typeface="Effra 1"/>
              </a:rPr>
              <a:t>2024 SIA REGION CONFERENCE</a:t>
            </a:r>
          </a:p>
        </p:txBody>
      </p:sp>
      <p:grpSp>
        <p:nvGrpSpPr>
          <p:cNvPr id="11" name="Group 11"/>
          <p:cNvGrpSpPr/>
          <p:nvPr/>
        </p:nvGrpSpPr>
        <p:grpSpPr>
          <a:xfrm>
            <a:off x="1064399" y="5781421"/>
            <a:ext cx="7317601" cy="2010679"/>
            <a:chOff x="0" y="-76200"/>
            <a:chExt cx="9151484" cy="2680905"/>
          </a:xfrm>
        </p:grpSpPr>
        <p:sp>
          <p:nvSpPr>
            <p:cNvPr id="12" name="Freeform 12"/>
            <p:cNvSpPr/>
            <p:nvPr/>
          </p:nvSpPr>
          <p:spPr>
            <a:xfrm>
              <a:off x="0" y="0"/>
              <a:ext cx="241757" cy="2511765"/>
            </a:xfrm>
            <a:custGeom>
              <a:avLst/>
              <a:gdLst/>
              <a:ahLst/>
              <a:cxnLst/>
              <a:rect l="l" t="t" r="r" b="b"/>
              <a:pathLst>
                <a:path w="241757" h="2511765">
                  <a:moveTo>
                    <a:pt x="0" y="0"/>
                  </a:moveTo>
                  <a:lnTo>
                    <a:pt x="241757" y="0"/>
                  </a:lnTo>
                  <a:lnTo>
                    <a:pt x="241757" y="2511765"/>
                  </a:lnTo>
                  <a:lnTo>
                    <a:pt x="0" y="251176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3" name="TextBox 13"/>
            <p:cNvSpPr txBox="1"/>
            <p:nvPr/>
          </p:nvSpPr>
          <p:spPr>
            <a:xfrm>
              <a:off x="530656" y="-76200"/>
              <a:ext cx="8620828" cy="2680905"/>
            </a:xfrm>
            <a:prstGeom prst="rect">
              <a:avLst/>
            </a:prstGeom>
          </p:spPr>
          <p:txBody>
            <a:bodyPr lIns="0" tIns="0" rIns="0" bIns="0" rtlCol="0" anchor="t">
              <a:spAutoFit/>
            </a:bodyPr>
            <a:lstStyle/>
            <a:p>
              <a:pPr>
                <a:lnSpc>
                  <a:spcPts val="3959"/>
                </a:lnSpc>
              </a:pPr>
              <a:r>
                <a:rPr lang="en-US" sz="2639" dirty="0">
                  <a:solidFill>
                    <a:srgbClr val="293374"/>
                  </a:solidFill>
                  <a:latin typeface="Effra 2"/>
                </a:rPr>
                <a:t>More Dream Awards</a:t>
              </a:r>
            </a:p>
            <a:p>
              <a:pPr>
                <a:lnSpc>
                  <a:spcPts val="3959"/>
                </a:lnSpc>
              </a:pPr>
              <a:r>
                <a:rPr lang="en-US" sz="2639" dirty="0">
                  <a:solidFill>
                    <a:srgbClr val="293374"/>
                  </a:solidFill>
                  <a:latin typeface="Effra 2"/>
                </a:rPr>
                <a:t>Increased mentoring for girls </a:t>
              </a:r>
            </a:p>
            <a:p>
              <a:pPr>
                <a:lnSpc>
                  <a:spcPts val="3959"/>
                </a:lnSpc>
              </a:pPr>
              <a:r>
                <a:rPr lang="en-US" sz="2639" dirty="0">
                  <a:solidFill>
                    <a:srgbClr val="293374"/>
                  </a:solidFill>
                  <a:latin typeface="Effra 2"/>
                </a:rPr>
                <a:t>New Big Goal Accelerator projects</a:t>
              </a:r>
            </a:p>
            <a:p>
              <a:pPr algn="l">
                <a:lnSpc>
                  <a:spcPts val="3959"/>
                </a:lnSpc>
              </a:pPr>
              <a:r>
                <a:rPr lang="en-US" sz="2800" b="1" dirty="0">
                  <a:solidFill>
                    <a:srgbClr val="293374"/>
                  </a:solidFill>
                  <a:latin typeface="Effra 2"/>
                </a:rPr>
                <a:t>More than 59,000 women &amp; girls assisted</a:t>
              </a:r>
            </a:p>
          </p:txBody>
        </p:sp>
      </p:grpSp>
    </p:spTree>
  </p:cSld>
  <p:clrMapOvr>
    <a:masterClrMapping/>
  </p:clrMapOvr>
  <p:transition spd="slow">
    <p:cover/>
  </p:transition>
  <p:timing>
    <p:tnLst>
      <p:par>
        <p:cTn id="1" dur="indefinite" restart="never" nodeType="tmRoot">
          <p:childTnLst>
            <p:video>
              <p:cMediaNode vol="100000">
                <p:cTn id="2" fill="hold" display="0">
                  <p:stCondLst>
                    <p:cond delay="indefinite"/>
                  </p:st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293374"/>
        </a:solidFill>
        <a:effectLst/>
      </p:bgPr>
    </p:bg>
    <p:spTree>
      <p:nvGrpSpPr>
        <p:cNvPr id="1" name=""/>
        <p:cNvGrpSpPr/>
        <p:nvPr/>
      </p:nvGrpSpPr>
      <p:grpSpPr>
        <a:xfrm>
          <a:off x="0" y="0"/>
          <a:ext cx="0" cy="0"/>
          <a:chOff x="0" y="0"/>
          <a:chExt cx="0" cy="0"/>
        </a:xfrm>
      </p:grpSpPr>
      <p:pic>
        <p:nvPicPr>
          <p:cNvPr id="1032" name="Picture 8" descr="Booking.com announces new scholarship programmes to support advanced  education for women in tech">
            <a:extLst>
              <a:ext uri="{FF2B5EF4-FFF2-40B4-BE49-F238E27FC236}">
                <a16:creationId xmlns:a16="http://schemas.microsoft.com/office/drawing/2014/main" id="{C1DC2B5E-B702-C238-CAB3-1470B76E2C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6783" y="0"/>
            <a:ext cx="19120077" cy="102870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3"/>
          <p:cNvGrpSpPr/>
          <p:nvPr/>
        </p:nvGrpSpPr>
        <p:grpSpPr>
          <a:xfrm>
            <a:off x="10832728" y="3105664"/>
            <a:ext cx="8210724" cy="4075671"/>
            <a:chOff x="0" y="0"/>
            <a:chExt cx="2162495" cy="1073428"/>
          </a:xfrm>
        </p:grpSpPr>
        <p:sp>
          <p:nvSpPr>
            <p:cNvPr id="4" name="Freeform 4"/>
            <p:cNvSpPr/>
            <p:nvPr/>
          </p:nvSpPr>
          <p:spPr>
            <a:xfrm>
              <a:off x="0" y="0"/>
              <a:ext cx="2162495" cy="1073428"/>
            </a:xfrm>
            <a:custGeom>
              <a:avLst/>
              <a:gdLst/>
              <a:ahLst/>
              <a:cxnLst/>
              <a:rect l="l" t="t" r="r" b="b"/>
              <a:pathLst>
                <a:path w="2162495" h="1073428">
                  <a:moveTo>
                    <a:pt x="47145" y="0"/>
                  </a:moveTo>
                  <a:lnTo>
                    <a:pt x="2115350" y="0"/>
                  </a:lnTo>
                  <a:cubicBezTo>
                    <a:pt x="2141388" y="0"/>
                    <a:pt x="2162495" y="21108"/>
                    <a:pt x="2162495" y="47145"/>
                  </a:cubicBezTo>
                  <a:lnTo>
                    <a:pt x="2162495" y="1026283"/>
                  </a:lnTo>
                  <a:cubicBezTo>
                    <a:pt x="2162495" y="1052320"/>
                    <a:pt x="2141388" y="1073428"/>
                    <a:pt x="2115350" y="1073428"/>
                  </a:cubicBezTo>
                  <a:lnTo>
                    <a:pt x="47145" y="1073428"/>
                  </a:lnTo>
                  <a:cubicBezTo>
                    <a:pt x="21108" y="1073428"/>
                    <a:pt x="0" y="1052320"/>
                    <a:pt x="0" y="1026283"/>
                  </a:cubicBezTo>
                  <a:lnTo>
                    <a:pt x="0" y="47145"/>
                  </a:lnTo>
                  <a:cubicBezTo>
                    <a:pt x="0" y="21108"/>
                    <a:pt x="21108" y="0"/>
                    <a:pt x="47145" y="0"/>
                  </a:cubicBezTo>
                  <a:close/>
                </a:path>
              </a:pathLst>
            </a:custGeom>
            <a:solidFill>
              <a:srgbClr val="168594"/>
            </a:solidFill>
            <a:ln w="95250" cap="rnd">
              <a:solidFill>
                <a:srgbClr val="93C9D0"/>
              </a:solidFill>
              <a:prstDash val="solid"/>
              <a:round/>
            </a:ln>
          </p:spPr>
          <p:txBody>
            <a:bodyPr/>
            <a:lstStyle/>
            <a:p>
              <a:endParaRPr lang="en-US"/>
            </a:p>
          </p:txBody>
        </p:sp>
        <p:sp>
          <p:nvSpPr>
            <p:cNvPr id="5" name="TextBox 5"/>
            <p:cNvSpPr txBox="1"/>
            <p:nvPr/>
          </p:nvSpPr>
          <p:spPr>
            <a:xfrm>
              <a:off x="0" y="-28575"/>
              <a:ext cx="2162495" cy="1102003"/>
            </a:xfrm>
            <a:prstGeom prst="rect">
              <a:avLst/>
            </a:prstGeom>
          </p:spPr>
          <p:txBody>
            <a:bodyPr lIns="254000" tIns="254000" rIns="254000" bIns="254000" rtlCol="0" anchor="ctr"/>
            <a:lstStyle/>
            <a:p>
              <a:pPr>
                <a:lnSpc>
                  <a:spcPts val="2879"/>
                </a:lnSpc>
              </a:pPr>
              <a:endParaRPr/>
            </a:p>
          </p:txBody>
        </p:sp>
      </p:grpSp>
      <p:grpSp>
        <p:nvGrpSpPr>
          <p:cNvPr id="6" name="Group 6"/>
          <p:cNvGrpSpPr/>
          <p:nvPr/>
        </p:nvGrpSpPr>
        <p:grpSpPr>
          <a:xfrm>
            <a:off x="15738227" y="542156"/>
            <a:ext cx="1521073" cy="973088"/>
            <a:chOff x="0" y="0"/>
            <a:chExt cx="2028098" cy="1297451"/>
          </a:xfrm>
        </p:grpSpPr>
        <p:sp>
          <p:nvSpPr>
            <p:cNvPr id="7" name="Freeform 7"/>
            <p:cNvSpPr/>
            <p:nvPr/>
          </p:nvSpPr>
          <p:spPr>
            <a:xfrm>
              <a:off x="956635" y="431332"/>
              <a:ext cx="1071462" cy="473392"/>
            </a:xfrm>
            <a:custGeom>
              <a:avLst/>
              <a:gdLst/>
              <a:ahLst/>
              <a:cxnLst/>
              <a:rect l="l" t="t" r="r" b="b"/>
              <a:pathLst>
                <a:path w="1071462" h="473392">
                  <a:moveTo>
                    <a:pt x="0" y="0"/>
                  </a:moveTo>
                  <a:lnTo>
                    <a:pt x="1071463" y="0"/>
                  </a:lnTo>
                  <a:lnTo>
                    <a:pt x="1071463" y="473392"/>
                  </a:lnTo>
                  <a:lnTo>
                    <a:pt x="0" y="4733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a:off x="0" y="0"/>
              <a:ext cx="795532" cy="1297451"/>
            </a:xfrm>
            <a:custGeom>
              <a:avLst/>
              <a:gdLst/>
              <a:ahLst/>
              <a:cxnLst/>
              <a:rect l="l" t="t" r="r" b="b"/>
              <a:pathLst>
                <a:path w="795532" h="1297451">
                  <a:moveTo>
                    <a:pt x="0" y="0"/>
                  </a:moveTo>
                  <a:lnTo>
                    <a:pt x="795532" y="0"/>
                  </a:lnTo>
                  <a:lnTo>
                    <a:pt x="795532" y="1297451"/>
                  </a:lnTo>
                  <a:lnTo>
                    <a:pt x="0" y="1297451"/>
                  </a:lnTo>
                  <a:lnTo>
                    <a:pt x="0" y="0"/>
                  </a:lnTo>
                  <a:close/>
                </a:path>
              </a:pathLst>
            </a:custGeom>
            <a:blipFill>
              <a:blip r:embed="rId6"/>
              <a:stretch>
                <a:fillRect/>
              </a:stretch>
            </a:blipFill>
          </p:spPr>
          <p:txBody>
            <a:bodyPr/>
            <a:lstStyle/>
            <a:p>
              <a:endParaRPr lang="en-US"/>
            </a:p>
          </p:txBody>
        </p:sp>
      </p:grpSp>
      <p:pic>
        <p:nvPicPr>
          <p:cNvPr id="9" name="Picture 9"/>
          <p:cNvPicPr>
            <a:picLocks noChangeAspect="1"/>
          </p:cNvPicPr>
          <p:nvPr/>
        </p:nvPicPr>
        <p:blipFill>
          <a:blip r:embed="rId7"/>
          <a:srcRect/>
          <a:stretch>
            <a:fillRect/>
          </a:stretch>
        </p:blipFill>
        <p:spPr>
          <a:xfrm>
            <a:off x="5874714" y="647700"/>
            <a:ext cx="6830568" cy="8229600"/>
          </a:xfrm>
          <a:prstGeom prst="rect">
            <a:avLst/>
          </a:prstGeom>
        </p:spPr>
      </p:pic>
      <p:sp>
        <p:nvSpPr>
          <p:cNvPr id="10" name="TextBox 10"/>
          <p:cNvSpPr txBox="1"/>
          <p:nvPr/>
        </p:nvSpPr>
        <p:spPr>
          <a:xfrm>
            <a:off x="13130830" y="4512412"/>
            <a:ext cx="5131339" cy="3091231"/>
          </a:xfrm>
          <a:prstGeom prst="rect">
            <a:avLst/>
          </a:prstGeom>
        </p:spPr>
        <p:txBody>
          <a:bodyPr lIns="0" tIns="0" rIns="0" bIns="0" rtlCol="0" anchor="t">
            <a:spAutoFit/>
          </a:bodyPr>
          <a:lstStyle/>
          <a:p>
            <a:pPr marL="571500" lvl="0" indent="-571500">
              <a:lnSpc>
                <a:spcPts val="6085"/>
              </a:lnSpc>
              <a:buFont typeface="Arial" panose="020B0604020202020204" pitchFamily="34" charset="0"/>
              <a:buChar char="•"/>
            </a:pPr>
            <a:r>
              <a:rPr lang="en-US" sz="4000" dirty="0">
                <a:solidFill>
                  <a:srgbClr val="FFFFFF"/>
                </a:solidFill>
                <a:latin typeface="Effra 2"/>
              </a:rPr>
              <a:t>New Database</a:t>
            </a:r>
          </a:p>
          <a:p>
            <a:pPr marL="571500" lvl="0" indent="-571500">
              <a:lnSpc>
                <a:spcPts val="6085"/>
              </a:lnSpc>
              <a:buFont typeface="Arial" panose="020B0604020202020204" pitchFamily="34" charset="0"/>
              <a:buChar char="•"/>
            </a:pPr>
            <a:r>
              <a:rPr lang="en-US" sz="4000" dirty="0">
                <a:solidFill>
                  <a:srgbClr val="FFFFFF"/>
                </a:solidFill>
                <a:latin typeface="Effra 2"/>
              </a:rPr>
              <a:t>Member Portal</a:t>
            </a:r>
          </a:p>
          <a:p>
            <a:pPr marL="571500" lvl="0" indent="-571500">
              <a:lnSpc>
                <a:spcPts val="6085"/>
              </a:lnSpc>
              <a:buFont typeface="Arial" panose="020B0604020202020204" pitchFamily="34" charset="0"/>
              <a:buChar char="•"/>
            </a:pPr>
            <a:r>
              <a:rPr lang="en-US" sz="4000" dirty="0">
                <a:solidFill>
                  <a:srgbClr val="FFFFFF"/>
                </a:solidFill>
                <a:latin typeface="Effra 2"/>
              </a:rPr>
              <a:t>Updated Website</a:t>
            </a:r>
          </a:p>
          <a:p>
            <a:pPr marL="0" lvl="0" indent="0" algn="r">
              <a:lnSpc>
                <a:spcPts val="6085"/>
              </a:lnSpc>
            </a:pPr>
            <a:endParaRPr lang="en-US" sz="5070" u="sng" dirty="0">
              <a:solidFill>
                <a:srgbClr val="FFFFFF"/>
              </a:solidFill>
              <a:latin typeface="Effra 2"/>
              <a:hlinkClick r:id="rId8" tooltip="https://www.soroptimist.org/for-clubs-and-members/federation-information/recognition-and-branding-tools/brand-visual-guide.html"/>
            </a:endParaRPr>
          </a:p>
        </p:txBody>
      </p:sp>
      <p:sp>
        <p:nvSpPr>
          <p:cNvPr id="11" name="TextBox 11"/>
          <p:cNvSpPr txBox="1"/>
          <p:nvPr/>
        </p:nvSpPr>
        <p:spPr>
          <a:xfrm>
            <a:off x="11703292" y="3615626"/>
            <a:ext cx="5960004" cy="923330"/>
          </a:xfrm>
          <a:prstGeom prst="rect">
            <a:avLst/>
          </a:prstGeom>
        </p:spPr>
        <p:txBody>
          <a:bodyPr wrap="square" lIns="0" tIns="0" rIns="0" bIns="0" rtlCol="0" anchor="t">
            <a:spAutoFit/>
          </a:bodyPr>
          <a:lstStyle/>
          <a:p>
            <a:pPr marL="0" lvl="0" indent="0" algn="ctr">
              <a:lnSpc>
                <a:spcPts val="7200"/>
              </a:lnSpc>
            </a:pPr>
            <a:r>
              <a:rPr lang="en-US" sz="6000" dirty="0">
                <a:solidFill>
                  <a:srgbClr val="BCF7FF"/>
                </a:solidFill>
                <a:latin typeface="Effra 1"/>
              </a:rPr>
              <a:t>New Technology:</a:t>
            </a:r>
          </a:p>
        </p:txBody>
      </p:sp>
    </p:spTree>
  </p:cSld>
  <p:clrMapOvr>
    <a:masterClrMapping/>
  </p:clrMapOvr>
  <p:transition spd="slow">
    <p:cover/>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6 Inspirational Older Women You Need to Know | Sixty and Me">
            <a:extLst>
              <a:ext uri="{FF2B5EF4-FFF2-40B4-BE49-F238E27FC236}">
                <a16:creationId xmlns:a16="http://schemas.microsoft.com/office/drawing/2014/main" id="{18515710-878F-4092-AE86-5033F82BBAE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3" t="7206" r="7143" b="-1"/>
          <a:stretch/>
        </p:blipFill>
        <p:spPr bwMode="auto">
          <a:xfrm>
            <a:off x="20" y="10"/>
            <a:ext cx="18287981" cy="10286990"/>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5699798" y="-2286767"/>
            <a:ext cx="6888405" cy="18288002"/>
          </a:xfrm>
          <a:prstGeom prst="rect">
            <a:avLst/>
          </a:prstGeom>
          <a:gradFill>
            <a:gsLst>
              <a:gs pos="35000">
                <a:schemeClr val="tx1">
                  <a:alpha val="46000"/>
                </a:schemeClr>
              </a:gs>
              <a:gs pos="21000">
                <a:schemeClr val="tx1">
                  <a:alpha val="30000"/>
                </a:schemeClr>
              </a:gs>
              <a:gs pos="0">
                <a:schemeClr val="tx1">
                  <a:alpha val="0"/>
                </a:schemeClr>
              </a:gs>
              <a:gs pos="100000">
                <a:schemeClr val="tx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9">
            <a:extLst>
              <a:ext uri="{FF2B5EF4-FFF2-40B4-BE49-F238E27FC236}">
                <a16:creationId xmlns:a16="http://schemas.microsoft.com/office/drawing/2014/main" id="{7C891D17-55BA-316D-221B-DBC1D9B4373A}"/>
              </a:ext>
            </a:extLst>
          </p:cNvPr>
          <p:cNvSpPr txBox="1"/>
          <p:nvPr/>
        </p:nvSpPr>
        <p:spPr>
          <a:xfrm>
            <a:off x="606829" y="4637892"/>
            <a:ext cx="14404571" cy="3581400"/>
          </a:xfrm>
          <a:prstGeom prst="rect">
            <a:avLst/>
          </a:prstGeom>
        </p:spPr>
        <p:txBody>
          <a:bodyPr vert="horz" lIns="91440" tIns="45720" rIns="91440" bIns="45720" rtlCol="0" anchor="b">
            <a:normAutofit/>
          </a:bodyPr>
          <a:lstStyle/>
          <a:p>
            <a:pPr marL="0" lvl="0" indent="0">
              <a:lnSpc>
                <a:spcPct val="90000"/>
              </a:lnSpc>
              <a:spcBef>
                <a:spcPct val="0"/>
              </a:spcBef>
              <a:spcAft>
                <a:spcPts val="600"/>
              </a:spcAft>
            </a:pPr>
            <a:r>
              <a:rPr lang="en-US" sz="9900" dirty="0">
                <a:solidFill>
                  <a:schemeClr val="bg1"/>
                </a:solidFill>
                <a:latin typeface="+mj-lt"/>
                <a:ea typeface="+mj-ea"/>
                <a:cs typeface="+mj-cs"/>
              </a:rPr>
              <a:t>Our greatest asset is </a:t>
            </a:r>
          </a:p>
          <a:p>
            <a:pPr marL="0" lvl="0" indent="0">
              <a:lnSpc>
                <a:spcPct val="90000"/>
              </a:lnSpc>
              <a:spcBef>
                <a:spcPct val="0"/>
              </a:spcBef>
              <a:spcAft>
                <a:spcPts val="600"/>
              </a:spcAft>
            </a:pPr>
            <a:r>
              <a:rPr lang="en-US" sz="9900" dirty="0">
                <a:solidFill>
                  <a:schemeClr val="bg1"/>
                </a:solidFill>
                <a:latin typeface="+mj-lt"/>
                <a:ea typeface="+mj-ea"/>
                <a:cs typeface="+mj-cs"/>
              </a:rPr>
              <a:t>each other. </a:t>
            </a:r>
          </a:p>
        </p:txBody>
      </p:sp>
      <p:sp>
        <p:nvSpPr>
          <p:cNvPr id="22" name="Rectangle: Rounded Corners 21">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362558"/>
            <a:ext cx="14678845" cy="10287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40">
            <a:extLst>
              <a:ext uri="{FF2B5EF4-FFF2-40B4-BE49-F238E27FC236}">
                <a16:creationId xmlns:a16="http://schemas.microsoft.com/office/drawing/2014/main" id="{CACCB132-4D9D-95A6-5119-9AE085C5734A}"/>
              </a:ext>
            </a:extLst>
          </p:cNvPr>
          <p:cNvSpPr/>
          <p:nvPr/>
        </p:nvSpPr>
        <p:spPr>
          <a:xfrm>
            <a:off x="17393027" y="246884"/>
            <a:ext cx="596649" cy="973088"/>
          </a:xfrm>
          <a:custGeom>
            <a:avLst/>
            <a:gdLst/>
            <a:ahLst/>
            <a:cxnLst/>
            <a:rect l="l" t="t" r="r" b="b"/>
            <a:pathLst>
              <a:path w="795532" h="1297451">
                <a:moveTo>
                  <a:pt x="0" y="0"/>
                </a:moveTo>
                <a:lnTo>
                  <a:pt x="795532" y="0"/>
                </a:lnTo>
                <a:lnTo>
                  <a:pt x="795532" y="1297451"/>
                </a:lnTo>
                <a:lnTo>
                  <a:pt x="0" y="1297451"/>
                </a:lnTo>
                <a:lnTo>
                  <a:pt x="0" y="0"/>
                </a:lnTo>
                <a:close/>
              </a:path>
            </a:pathLst>
          </a:custGeom>
          <a:blipFill>
            <a:blip r:embed="rId4"/>
            <a:stretch>
              <a:fillRect/>
            </a:stretch>
          </a:blipFill>
        </p:spPr>
        <p:txBody>
          <a:bodyPr/>
          <a:lstStyle/>
          <a:p>
            <a:endParaRPr lang="en-US"/>
          </a:p>
        </p:txBody>
      </p:sp>
      <p:sp>
        <p:nvSpPr>
          <p:cNvPr id="9" name="TextBox 8">
            <a:extLst>
              <a:ext uri="{FF2B5EF4-FFF2-40B4-BE49-F238E27FC236}">
                <a16:creationId xmlns:a16="http://schemas.microsoft.com/office/drawing/2014/main" id="{50FDD34C-A192-7026-FF4B-1B44E73CFE48}"/>
              </a:ext>
            </a:extLst>
          </p:cNvPr>
          <p:cNvSpPr txBox="1"/>
          <p:nvPr/>
        </p:nvSpPr>
        <p:spPr>
          <a:xfrm>
            <a:off x="0" y="8362558"/>
            <a:ext cx="14678845" cy="1028700"/>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12218753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253572"/>
        </a:solidFill>
        <a:effectLst/>
      </p:bgPr>
    </p:bg>
    <p:spTree>
      <p:nvGrpSpPr>
        <p:cNvPr id="1" name=""/>
        <p:cNvGrpSpPr/>
        <p:nvPr/>
      </p:nvGrpSpPr>
      <p:grpSpPr>
        <a:xfrm>
          <a:off x="0" y="0"/>
          <a:ext cx="0" cy="0"/>
          <a:chOff x="0" y="0"/>
          <a:chExt cx="0" cy="0"/>
        </a:xfrm>
      </p:grpSpPr>
      <p:grpSp>
        <p:nvGrpSpPr>
          <p:cNvPr id="2" name="Group 2"/>
          <p:cNvGrpSpPr/>
          <p:nvPr/>
        </p:nvGrpSpPr>
        <p:grpSpPr>
          <a:xfrm>
            <a:off x="470246" y="3723566"/>
            <a:ext cx="4726668" cy="7090001"/>
            <a:chOff x="0" y="0"/>
            <a:chExt cx="6350000" cy="9525000"/>
          </a:xfrm>
        </p:grpSpPr>
        <p:sp>
          <p:nvSpPr>
            <p:cNvPr id="3" name="Freeform 3"/>
            <p:cNvSpPr/>
            <p:nvPr/>
          </p:nvSpPr>
          <p:spPr>
            <a:xfrm>
              <a:off x="0" y="0"/>
              <a:ext cx="6350000" cy="9525000"/>
            </a:xfrm>
            <a:custGeom>
              <a:avLst/>
              <a:gdLst/>
              <a:ahLst/>
              <a:cxnLst/>
              <a:rect l="l" t="t" r="r" b="b"/>
              <a:pathLst>
                <a:path w="6350000" h="9525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a:blip r:embed="rId3"/>
              <a:stretch>
                <a:fillRect l="-33731" r="-91408"/>
              </a:stretch>
            </a:blipFill>
          </p:spPr>
          <p:txBody>
            <a:bodyPr/>
            <a:lstStyle/>
            <a:p>
              <a:endParaRPr lang="en-US"/>
            </a:p>
          </p:txBody>
        </p:sp>
      </p:grpSp>
      <p:grpSp>
        <p:nvGrpSpPr>
          <p:cNvPr id="4" name="Group 4"/>
          <p:cNvGrpSpPr/>
          <p:nvPr/>
        </p:nvGrpSpPr>
        <p:grpSpPr>
          <a:xfrm>
            <a:off x="5526639" y="7806398"/>
            <a:ext cx="3796161" cy="2818546"/>
            <a:chOff x="0" y="0"/>
            <a:chExt cx="6350000" cy="4714701"/>
          </a:xfrm>
        </p:grpSpPr>
        <p:sp>
          <p:nvSpPr>
            <p:cNvPr id="5" name="Freeform 5"/>
            <p:cNvSpPr/>
            <p:nvPr/>
          </p:nvSpPr>
          <p:spPr>
            <a:xfrm>
              <a:off x="0" y="0"/>
              <a:ext cx="6350000" cy="4714701"/>
            </a:xfrm>
            <a:custGeom>
              <a:avLst/>
              <a:gdLst/>
              <a:ahLst/>
              <a:cxnLst/>
              <a:rect l="l" t="t" r="r" b="b"/>
              <a:pathLst>
                <a:path w="6350000" h="4714701">
                  <a:moveTo>
                    <a:pt x="0" y="4475823"/>
                  </a:moveTo>
                  <a:lnTo>
                    <a:pt x="0" y="238878"/>
                  </a:lnTo>
                  <a:cubicBezTo>
                    <a:pt x="0" y="106867"/>
                    <a:pt x="215900" y="0"/>
                    <a:pt x="482600" y="0"/>
                  </a:cubicBezTo>
                  <a:lnTo>
                    <a:pt x="5867400" y="0"/>
                  </a:lnTo>
                  <a:cubicBezTo>
                    <a:pt x="6134100" y="0"/>
                    <a:pt x="6350000" y="107495"/>
                    <a:pt x="6350000" y="238878"/>
                  </a:cubicBezTo>
                  <a:lnTo>
                    <a:pt x="6350000" y="4475823"/>
                  </a:lnTo>
                  <a:cubicBezTo>
                    <a:pt x="6350000" y="4607835"/>
                    <a:pt x="6134100" y="4714701"/>
                    <a:pt x="5867400" y="4714701"/>
                  </a:cubicBezTo>
                  <a:lnTo>
                    <a:pt x="482600" y="4714701"/>
                  </a:lnTo>
                  <a:cubicBezTo>
                    <a:pt x="217170" y="4714701"/>
                    <a:pt x="0" y="4607835"/>
                    <a:pt x="0" y="4475823"/>
                  </a:cubicBezTo>
                  <a:close/>
                </a:path>
              </a:pathLst>
            </a:custGeom>
            <a:blipFill>
              <a:blip r:embed="rId4"/>
              <a:stretch>
                <a:fillRect l="-5720" r="-5720"/>
              </a:stretch>
            </a:blipFill>
          </p:spPr>
          <p:txBody>
            <a:bodyPr/>
            <a:lstStyle/>
            <a:p>
              <a:endParaRPr lang="en-US"/>
            </a:p>
          </p:txBody>
        </p:sp>
      </p:grpSp>
      <p:grpSp>
        <p:nvGrpSpPr>
          <p:cNvPr id="6" name="Group 6"/>
          <p:cNvGrpSpPr/>
          <p:nvPr/>
        </p:nvGrpSpPr>
        <p:grpSpPr>
          <a:xfrm>
            <a:off x="9652525" y="-291758"/>
            <a:ext cx="4293073" cy="6262271"/>
            <a:chOff x="0" y="0"/>
            <a:chExt cx="6350000" cy="9262695"/>
          </a:xfrm>
        </p:grpSpPr>
        <p:sp>
          <p:nvSpPr>
            <p:cNvPr id="7" name="Freeform 7"/>
            <p:cNvSpPr/>
            <p:nvPr/>
          </p:nvSpPr>
          <p:spPr>
            <a:xfrm>
              <a:off x="0" y="0"/>
              <a:ext cx="6350000" cy="9262695"/>
            </a:xfrm>
            <a:custGeom>
              <a:avLst/>
              <a:gdLst/>
              <a:ahLst/>
              <a:cxnLst/>
              <a:rect l="l" t="t" r="r" b="b"/>
              <a:pathLst>
                <a:path w="6350000" h="9262695">
                  <a:moveTo>
                    <a:pt x="0" y="8793385"/>
                  </a:moveTo>
                  <a:lnTo>
                    <a:pt x="0" y="469310"/>
                  </a:lnTo>
                  <a:cubicBezTo>
                    <a:pt x="0" y="209954"/>
                    <a:pt x="215900" y="0"/>
                    <a:pt x="482600" y="0"/>
                  </a:cubicBezTo>
                  <a:lnTo>
                    <a:pt x="5867400" y="0"/>
                  </a:lnTo>
                  <a:cubicBezTo>
                    <a:pt x="6134100" y="0"/>
                    <a:pt x="6350000" y="211189"/>
                    <a:pt x="6350000" y="469310"/>
                  </a:cubicBezTo>
                  <a:lnTo>
                    <a:pt x="6350000" y="8793385"/>
                  </a:lnTo>
                  <a:cubicBezTo>
                    <a:pt x="6350000" y="9052740"/>
                    <a:pt x="6134100" y="9262695"/>
                    <a:pt x="5867400" y="9262695"/>
                  </a:cubicBezTo>
                  <a:lnTo>
                    <a:pt x="482600" y="9262695"/>
                  </a:lnTo>
                  <a:cubicBezTo>
                    <a:pt x="217170" y="9262695"/>
                    <a:pt x="0" y="9052740"/>
                    <a:pt x="0" y="8793385"/>
                  </a:cubicBezTo>
                  <a:close/>
                </a:path>
              </a:pathLst>
            </a:custGeom>
            <a:blipFill>
              <a:blip r:embed="rId5"/>
              <a:stretch>
                <a:fillRect l="-55204" r="-39287"/>
              </a:stretch>
            </a:blipFill>
          </p:spPr>
          <p:txBody>
            <a:bodyPr/>
            <a:lstStyle/>
            <a:p>
              <a:endParaRPr lang="en-US"/>
            </a:p>
          </p:txBody>
        </p:sp>
      </p:grpSp>
      <p:grpSp>
        <p:nvGrpSpPr>
          <p:cNvPr id="8" name="Group 8"/>
          <p:cNvGrpSpPr/>
          <p:nvPr/>
        </p:nvGrpSpPr>
        <p:grpSpPr>
          <a:xfrm>
            <a:off x="14284281" y="4256966"/>
            <a:ext cx="4293073" cy="6439609"/>
            <a:chOff x="0" y="0"/>
            <a:chExt cx="6350000" cy="9525000"/>
          </a:xfrm>
        </p:grpSpPr>
        <p:sp>
          <p:nvSpPr>
            <p:cNvPr id="9" name="Freeform 9"/>
            <p:cNvSpPr/>
            <p:nvPr/>
          </p:nvSpPr>
          <p:spPr>
            <a:xfrm>
              <a:off x="0" y="0"/>
              <a:ext cx="6350000" cy="9525000"/>
            </a:xfrm>
            <a:custGeom>
              <a:avLst/>
              <a:gdLst/>
              <a:ahLst/>
              <a:cxnLst/>
              <a:rect l="l" t="t" r="r" b="b"/>
              <a:pathLst>
                <a:path w="6350000" h="9525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a:blip r:embed="rId6"/>
              <a:stretch>
                <a:fillRect l="-74573" r="-50566"/>
              </a:stretch>
            </a:blipFill>
          </p:spPr>
          <p:txBody>
            <a:bodyPr/>
            <a:lstStyle/>
            <a:p>
              <a:endParaRPr lang="en-US"/>
            </a:p>
          </p:txBody>
        </p:sp>
      </p:grpSp>
      <p:grpSp>
        <p:nvGrpSpPr>
          <p:cNvPr id="10" name="Group 10"/>
          <p:cNvGrpSpPr/>
          <p:nvPr/>
        </p:nvGrpSpPr>
        <p:grpSpPr>
          <a:xfrm>
            <a:off x="9613686" y="6362700"/>
            <a:ext cx="4293072" cy="3695700"/>
            <a:chOff x="0" y="0"/>
            <a:chExt cx="6350000" cy="6350000"/>
          </a:xfrm>
        </p:grpSpPr>
        <p:sp>
          <p:nvSpPr>
            <p:cNvPr id="11" name="Freeform 11"/>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lnTo>
                    <a:pt x="6350000" y="5956300"/>
                  </a:lnTo>
                  <a:cubicBezTo>
                    <a:pt x="6350000" y="6174740"/>
                    <a:pt x="6173470" y="6351270"/>
                    <a:pt x="5955030" y="6351270"/>
                  </a:cubicBezTo>
                  <a:lnTo>
                    <a:pt x="394970" y="6351270"/>
                  </a:lnTo>
                  <a:cubicBezTo>
                    <a:pt x="176530" y="6350000"/>
                    <a:pt x="0" y="6173470"/>
                    <a:pt x="0" y="5955030"/>
                  </a:cubicBezTo>
                  <a:close/>
                </a:path>
              </a:pathLst>
            </a:custGeom>
            <a:blipFill>
              <a:blip r:embed="rId7"/>
              <a:stretch>
                <a:fillRect l="-7637" r="-42486"/>
              </a:stretch>
            </a:blipFill>
          </p:spPr>
          <p:txBody>
            <a:bodyPr/>
            <a:lstStyle/>
            <a:p>
              <a:endParaRPr lang="en-US"/>
            </a:p>
          </p:txBody>
        </p:sp>
      </p:grpSp>
      <p:grpSp>
        <p:nvGrpSpPr>
          <p:cNvPr id="12" name="Group 12"/>
          <p:cNvGrpSpPr/>
          <p:nvPr/>
        </p:nvGrpSpPr>
        <p:grpSpPr>
          <a:xfrm>
            <a:off x="5478842" y="3735246"/>
            <a:ext cx="3796161" cy="3796920"/>
            <a:chOff x="-56216" y="19538"/>
            <a:chExt cx="6350000" cy="6351270"/>
          </a:xfrm>
        </p:grpSpPr>
        <p:sp>
          <p:nvSpPr>
            <p:cNvPr id="13" name="Freeform 13"/>
            <p:cNvSpPr/>
            <p:nvPr/>
          </p:nvSpPr>
          <p:spPr>
            <a:xfrm>
              <a:off x="-56216" y="19538"/>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lnTo>
                    <a:pt x="6350000" y="5956300"/>
                  </a:lnTo>
                  <a:cubicBezTo>
                    <a:pt x="6350000" y="6174740"/>
                    <a:pt x="6173470" y="6351270"/>
                    <a:pt x="5955030" y="6351270"/>
                  </a:cubicBezTo>
                  <a:lnTo>
                    <a:pt x="394970" y="6351270"/>
                  </a:lnTo>
                  <a:cubicBezTo>
                    <a:pt x="176530" y="6350000"/>
                    <a:pt x="0" y="6173470"/>
                    <a:pt x="0" y="5955030"/>
                  </a:cubicBezTo>
                  <a:close/>
                </a:path>
              </a:pathLst>
            </a:custGeom>
            <a:blipFill>
              <a:blip r:embed="rId8"/>
              <a:stretch>
                <a:fillRect l="-24921" r="-24921"/>
              </a:stretch>
            </a:blipFill>
          </p:spPr>
          <p:txBody>
            <a:bodyPr/>
            <a:lstStyle/>
            <a:p>
              <a:endParaRPr lang="en-US" dirty="0"/>
            </a:p>
          </p:txBody>
        </p:sp>
      </p:grpSp>
      <p:grpSp>
        <p:nvGrpSpPr>
          <p:cNvPr id="14" name="Group 14"/>
          <p:cNvGrpSpPr/>
          <p:nvPr/>
        </p:nvGrpSpPr>
        <p:grpSpPr>
          <a:xfrm>
            <a:off x="14284281" y="-291758"/>
            <a:ext cx="4262789" cy="4262789"/>
            <a:chOff x="0" y="0"/>
            <a:chExt cx="6350000" cy="6350000"/>
          </a:xfrm>
        </p:grpSpPr>
        <p:sp>
          <p:nvSpPr>
            <p:cNvPr id="15" name="Freeform 15"/>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lnTo>
                    <a:pt x="6350000" y="5956300"/>
                  </a:lnTo>
                  <a:cubicBezTo>
                    <a:pt x="6350000" y="6174740"/>
                    <a:pt x="6173470" y="6351270"/>
                    <a:pt x="5955030" y="6351270"/>
                  </a:cubicBezTo>
                  <a:lnTo>
                    <a:pt x="394970" y="6351270"/>
                  </a:lnTo>
                  <a:cubicBezTo>
                    <a:pt x="176530" y="6350000"/>
                    <a:pt x="0" y="6173470"/>
                    <a:pt x="0" y="5955030"/>
                  </a:cubicBezTo>
                  <a:close/>
                </a:path>
              </a:pathLst>
            </a:custGeom>
            <a:blipFill>
              <a:blip r:embed="rId9"/>
              <a:stretch>
                <a:fillRect t="-25031" b="-25031"/>
              </a:stretch>
            </a:blipFill>
          </p:spPr>
          <p:txBody>
            <a:bodyPr/>
            <a:lstStyle/>
            <a:p>
              <a:endParaRPr lang="en-US"/>
            </a:p>
          </p:txBody>
        </p:sp>
      </p:grpSp>
      <p:grpSp>
        <p:nvGrpSpPr>
          <p:cNvPr id="16" name="Group 16"/>
          <p:cNvGrpSpPr/>
          <p:nvPr/>
        </p:nvGrpSpPr>
        <p:grpSpPr>
          <a:xfrm>
            <a:off x="470246" y="503323"/>
            <a:ext cx="8838363" cy="2915443"/>
            <a:chOff x="0" y="0"/>
            <a:chExt cx="2327799" cy="767853"/>
          </a:xfrm>
        </p:grpSpPr>
        <p:sp>
          <p:nvSpPr>
            <p:cNvPr id="17" name="Freeform 17"/>
            <p:cNvSpPr/>
            <p:nvPr/>
          </p:nvSpPr>
          <p:spPr>
            <a:xfrm>
              <a:off x="0" y="0"/>
              <a:ext cx="2327799" cy="767853"/>
            </a:xfrm>
            <a:custGeom>
              <a:avLst/>
              <a:gdLst/>
              <a:ahLst/>
              <a:cxnLst/>
              <a:rect l="l" t="t" r="r" b="b"/>
              <a:pathLst>
                <a:path w="2327799" h="767853">
                  <a:moveTo>
                    <a:pt x="43797" y="0"/>
                  </a:moveTo>
                  <a:lnTo>
                    <a:pt x="2284002" y="0"/>
                  </a:lnTo>
                  <a:cubicBezTo>
                    <a:pt x="2308191" y="0"/>
                    <a:pt x="2327799" y="19609"/>
                    <a:pt x="2327799" y="43797"/>
                  </a:cubicBezTo>
                  <a:lnTo>
                    <a:pt x="2327799" y="724056"/>
                  </a:lnTo>
                  <a:cubicBezTo>
                    <a:pt x="2327799" y="735672"/>
                    <a:pt x="2323185" y="746812"/>
                    <a:pt x="2314971" y="755025"/>
                  </a:cubicBezTo>
                  <a:cubicBezTo>
                    <a:pt x="2306758" y="763239"/>
                    <a:pt x="2295618" y="767853"/>
                    <a:pt x="2284002" y="767853"/>
                  </a:cubicBezTo>
                  <a:lnTo>
                    <a:pt x="43797" y="767853"/>
                  </a:lnTo>
                  <a:cubicBezTo>
                    <a:pt x="19609" y="767853"/>
                    <a:pt x="0" y="748245"/>
                    <a:pt x="0" y="724056"/>
                  </a:cubicBezTo>
                  <a:lnTo>
                    <a:pt x="0" y="43797"/>
                  </a:lnTo>
                  <a:cubicBezTo>
                    <a:pt x="0" y="32181"/>
                    <a:pt x="4614" y="21041"/>
                    <a:pt x="12828" y="12828"/>
                  </a:cubicBezTo>
                  <a:cubicBezTo>
                    <a:pt x="21041" y="4614"/>
                    <a:pt x="32181" y="0"/>
                    <a:pt x="43797" y="0"/>
                  </a:cubicBezTo>
                  <a:close/>
                </a:path>
              </a:pathLst>
            </a:custGeom>
            <a:solidFill>
              <a:srgbClr val="F5EFEB"/>
            </a:solidFill>
          </p:spPr>
          <p:txBody>
            <a:bodyPr/>
            <a:lstStyle/>
            <a:p>
              <a:endParaRPr lang="en-US"/>
            </a:p>
          </p:txBody>
        </p:sp>
        <p:sp>
          <p:nvSpPr>
            <p:cNvPr id="18" name="TextBox 18"/>
            <p:cNvSpPr txBox="1"/>
            <p:nvPr/>
          </p:nvSpPr>
          <p:spPr>
            <a:xfrm>
              <a:off x="0" y="-28575"/>
              <a:ext cx="2327799" cy="796428"/>
            </a:xfrm>
            <a:prstGeom prst="rect">
              <a:avLst/>
            </a:prstGeom>
          </p:spPr>
          <p:txBody>
            <a:bodyPr lIns="254000" tIns="254000" rIns="254000" bIns="254000" rtlCol="0" anchor="ctr"/>
            <a:lstStyle/>
            <a:p>
              <a:pPr>
                <a:lnSpc>
                  <a:spcPts val="2879"/>
                </a:lnSpc>
              </a:pPr>
              <a:endParaRPr/>
            </a:p>
          </p:txBody>
        </p:sp>
      </p:grpSp>
      <p:sp>
        <p:nvSpPr>
          <p:cNvPr id="19" name="Freeform 19"/>
          <p:cNvSpPr/>
          <p:nvPr/>
        </p:nvSpPr>
        <p:spPr>
          <a:xfrm>
            <a:off x="716033" y="241201"/>
            <a:ext cx="1192816" cy="1192816"/>
          </a:xfrm>
          <a:custGeom>
            <a:avLst/>
            <a:gdLst/>
            <a:ahLst/>
            <a:cxnLst/>
            <a:rect l="l" t="t" r="r" b="b"/>
            <a:pathLst>
              <a:path w="1192816" h="1192816">
                <a:moveTo>
                  <a:pt x="0" y="0"/>
                </a:moveTo>
                <a:lnTo>
                  <a:pt x="1192816" y="0"/>
                </a:lnTo>
                <a:lnTo>
                  <a:pt x="1192816" y="1192816"/>
                </a:lnTo>
                <a:lnTo>
                  <a:pt x="0" y="119281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0" name="TextBox 20"/>
          <p:cNvSpPr txBox="1"/>
          <p:nvPr/>
        </p:nvSpPr>
        <p:spPr>
          <a:xfrm>
            <a:off x="1908849" y="1056169"/>
            <a:ext cx="6762316" cy="1802481"/>
          </a:xfrm>
          <a:prstGeom prst="rect">
            <a:avLst/>
          </a:prstGeom>
        </p:spPr>
        <p:txBody>
          <a:bodyPr lIns="0" tIns="0" rIns="0" bIns="0" rtlCol="0" anchor="t">
            <a:spAutoFit/>
          </a:bodyPr>
          <a:lstStyle/>
          <a:p>
            <a:pPr marL="0" lvl="0" indent="0">
              <a:lnSpc>
                <a:spcPts val="7199"/>
              </a:lnSpc>
            </a:pPr>
            <a:r>
              <a:rPr lang="en-US" sz="5999" dirty="0">
                <a:solidFill>
                  <a:srgbClr val="253572"/>
                </a:solidFill>
                <a:latin typeface="Effra 1"/>
              </a:rPr>
              <a:t>Soroptimists have BIG dreams</a:t>
            </a:r>
          </a:p>
        </p:txBody>
      </p:sp>
    </p:spTree>
  </p:cSld>
  <p:clrMapOvr>
    <a:masterClrMapping/>
  </p:clrMapOvr>
  <p:transition spd="slow">
    <p:cove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F19CD9A-10D8-C065-7C35-2C9E545AB5B2}"/>
              </a:ext>
            </a:extLst>
          </p:cNvPr>
          <p:cNvPicPr>
            <a:picLocks noChangeAspect="1"/>
          </p:cNvPicPr>
          <p:nvPr/>
        </p:nvPicPr>
        <p:blipFill>
          <a:blip r:embed="rId3"/>
          <a:stretch>
            <a:fillRect/>
          </a:stretch>
        </p:blipFill>
        <p:spPr>
          <a:xfrm>
            <a:off x="0" y="-1186232"/>
            <a:ext cx="18288000" cy="11473232"/>
          </a:xfrm>
          <a:prstGeom prst="rect">
            <a:avLst/>
          </a:prstGeom>
        </p:spPr>
      </p:pic>
      <p:grpSp>
        <p:nvGrpSpPr>
          <p:cNvPr id="3" name="Group 3"/>
          <p:cNvGrpSpPr/>
          <p:nvPr/>
        </p:nvGrpSpPr>
        <p:grpSpPr>
          <a:xfrm>
            <a:off x="15738227" y="542156"/>
            <a:ext cx="1521073" cy="973088"/>
            <a:chOff x="0" y="0"/>
            <a:chExt cx="2028098" cy="1297451"/>
          </a:xfrm>
        </p:grpSpPr>
        <p:sp>
          <p:nvSpPr>
            <p:cNvPr id="4" name="Freeform 4"/>
            <p:cNvSpPr/>
            <p:nvPr/>
          </p:nvSpPr>
          <p:spPr>
            <a:xfrm>
              <a:off x="956635" y="431332"/>
              <a:ext cx="1071462" cy="473392"/>
            </a:xfrm>
            <a:custGeom>
              <a:avLst/>
              <a:gdLst/>
              <a:ahLst/>
              <a:cxnLst/>
              <a:rect l="l" t="t" r="r" b="b"/>
              <a:pathLst>
                <a:path w="1071462" h="473392">
                  <a:moveTo>
                    <a:pt x="0" y="0"/>
                  </a:moveTo>
                  <a:lnTo>
                    <a:pt x="1071463" y="0"/>
                  </a:lnTo>
                  <a:lnTo>
                    <a:pt x="1071463" y="473392"/>
                  </a:lnTo>
                  <a:lnTo>
                    <a:pt x="0" y="4733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0" y="0"/>
              <a:ext cx="795532" cy="1297451"/>
            </a:xfrm>
            <a:custGeom>
              <a:avLst/>
              <a:gdLst/>
              <a:ahLst/>
              <a:cxnLst/>
              <a:rect l="l" t="t" r="r" b="b"/>
              <a:pathLst>
                <a:path w="795532" h="1297451">
                  <a:moveTo>
                    <a:pt x="0" y="0"/>
                  </a:moveTo>
                  <a:lnTo>
                    <a:pt x="795532" y="0"/>
                  </a:lnTo>
                  <a:lnTo>
                    <a:pt x="795532" y="1297451"/>
                  </a:lnTo>
                  <a:lnTo>
                    <a:pt x="0" y="1297451"/>
                  </a:lnTo>
                  <a:lnTo>
                    <a:pt x="0" y="0"/>
                  </a:lnTo>
                  <a:close/>
                </a:path>
              </a:pathLst>
            </a:custGeom>
            <a:blipFill>
              <a:blip r:embed="rId6"/>
              <a:stretch>
                <a:fillRect/>
              </a:stretch>
            </a:blipFill>
          </p:spPr>
          <p:txBody>
            <a:bodyPr/>
            <a:lstStyle/>
            <a:p>
              <a:endParaRPr lang="en-US"/>
            </a:p>
          </p:txBody>
        </p:sp>
      </p:grpSp>
      <p:sp>
        <p:nvSpPr>
          <p:cNvPr id="7" name="TextBox 7"/>
          <p:cNvSpPr txBox="1"/>
          <p:nvPr/>
        </p:nvSpPr>
        <p:spPr>
          <a:xfrm>
            <a:off x="1970424" y="7009933"/>
            <a:ext cx="14887078" cy="2410916"/>
          </a:xfrm>
          <a:prstGeom prst="rect">
            <a:avLst/>
          </a:prstGeom>
        </p:spPr>
        <p:txBody>
          <a:bodyPr lIns="0" tIns="0" rIns="0" bIns="0" rtlCol="0" anchor="t">
            <a:spAutoFit/>
          </a:bodyPr>
          <a:lstStyle/>
          <a:p>
            <a:pPr algn="r">
              <a:lnSpc>
                <a:spcPts val="9431"/>
              </a:lnSpc>
            </a:pPr>
            <a:r>
              <a:rPr lang="en-US" sz="7859" dirty="0">
                <a:solidFill>
                  <a:srgbClr val="F5EFEB"/>
                </a:solidFill>
                <a:latin typeface="Effra 1"/>
              </a:rPr>
              <a:t>$3 million in </a:t>
            </a:r>
          </a:p>
          <a:p>
            <a:pPr algn="r">
              <a:lnSpc>
                <a:spcPts val="9431"/>
              </a:lnSpc>
            </a:pPr>
            <a:r>
              <a:rPr lang="en-US" sz="7859" i="1" dirty="0">
                <a:solidFill>
                  <a:srgbClr val="F5EFEB"/>
                </a:solidFill>
                <a:latin typeface="Effra 1"/>
              </a:rPr>
              <a:t>Live Your Dream Awards</a:t>
            </a:r>
            <a:r>
              <a:rPr lang="en-US" sz="7859" dirty="0">
                <a:solidFill>
                  <a:srgbClr val="F5EFEB"/>
                </a:solidFill>
                <a:latin typeface="Effra 1"/>
              </a:rPr>
              <a:t>. </a:t>
            </a:r>
          </a:p>
        </p:txBody>
      </p:sp>
      <p:sp>
        <p:nvSpPr>
          <p:cNvPr id="8" name="TextBox 8"/>
          <p:cNvSpPr txBox="1"/>
          <p:nvPr/>
        </p:nvSpPr>
        <p:spPr>
          <a:xfrm>
            <a:off x="1028700" y="9258300"/>
            <a:ext cx="6899312" cy="209550"/>
          </a:xfrm>
          <a:prstGeom prst="rect">
            <a:avLst/>
          </a:prstGeom>
        </p:spPr>
        <p:txBody>
          <a:bodyPr lIns="0" tIns="0" rIns="0" bIns="0" rtlCol="0" anchor="t">
            <a:spAutoFit/>
          </a:bodyPr>
          <a:lstStyle/>
          <a:p>
            <a:pPr marL="0" lvl="0" indent="0" algn="l">
              <a:lnSpc>
                <a:spcPts val="1680"/>
              </a:lnSpc>
              <a:spcBef>
                <a:spcPct val="0"/>
              </a:spcBef>
            </a:pPr>
            <a:r>
              <a:rPr lang="en-US" sz="1400" spc="140" dirty="0">
                <a:solidFill>
                  <a:schemeClr val="bg1"/>
                </a:solidFill>
                <a:latin typeface="Effra 1"/>
              </a:rPr>
              <a:t>2024 SIA REGION CONFERENCE</a:t>
            </a:r>
          </a:p>
        </p:txBody>
      </p:sp>
    </p:spTree>
  </p:cSld>
  <p:clrMapOvr>
    <a:masterClrMapping/>
  </p:clrMapOvr>
  <p:transition spd="slow">
    <p:cover/>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253572"/>
        </a:solidFill>
        <a:effectLst/>
      </p:bgPr>
    </p:bg>
    <p:spTree>
      <p:nvGrpSpPr>
        <p:cNvPr id="1" name=""/>
        <p:cNvGrpSpPr/>
        <p:nvPr/>
      </p:nvGrpSpPr>
      <p:grpSpPr>
        <a:xfrm>
          <a:off x="0" y="0"/>
          <a:ext cx="0" cy="0"/>
          <a:chOff x="0" y="0"/>
          <a:chExt cx="0" cy="0"/>
        </a:xfrm>
      </p:grpSpPr>
      <p:pic>
        <p:nvPicPr>
          <p:cNvPr id="5126" name="Picture 6" descr="Live Your Dream Awards Tea April 30, 2022 - Soroptimist Raleigh NC">
            <a:extLst>
              <a:ext uri="{FF2B5EF4-FFF2-40B4-BE49-F238E27FC236}">
                <a16:creationId xmlns:a16="http://schemas.microsoft.com/office/drawing/2014/main" id="{8F1318AF-F21A-3538-23B0-D86E527055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99023" y="24653"/>
            <a:ext cx="10668000" cy="71120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3"/>
          <p:cNvGrpSpPr/>
          <p:nvPr/>
        </p:nvGrpSpPr>
        <p:grpSpPr>
          <a:xfrm>
            <a:off x="20977" y="3808934"/>
            <a:ext cx="8403273" cy="7112000"/>
            <a:chOff x="0" y="0"/>
            <a:chExt cx="2326927" cy="1851770"/>
          </a:xfrm>
        </p:grpSpPr>
        <p:sp>
          <p:nvSpPr>
            <p:cNvPr id="4" name="Freeform 4"/>
            <p:cNvSpPr/>
            <p:nvPr/>
          </p:nvSpPr>
          <p:spPr>
            <a:xfrm>
              <a:off x="0" y="0"/>
              <a:ext cx="2326927" cy="1851770"/>
            </a:xfrm>
            <a:custGeom>
              <a:avLst/>
              <a:gdLst/>
              <a:ahLst/>
              <a:cxnLst/>
              <a:rect l="l" t="t" r="r" b="b"/>
              <a:pathLst>
                <a:path w="2326927" h="1851770">
                  <a:moveTo>
                    <a:pt x="43814" y="0"/>
                  </a:moveTo>
                  <a:lnTo>
                    <a:pt x="2283113" y="0"/>
                  </a:lnTo>
                  <a:cubicBezTo>
                    <a:pt x="2294733" y="0"/>
                    <a:pt x="2305877" y="4616"/>
                    <a:pt x="2314094" y="12833"/>
                  </a:cubicBezTo>
                  <a:cubicBezTo>
                    <a:pt x="2322311" y="21049"/>
                    <a:pt x="2326927" y="32194"/>
                    <a:pt x="2326927" y="43814"/>
                  </a:cubicBezTo>
                  <a:lnTo>
                    <a:pt x="2326927" y="1807956"/>
                  </a:lnTo>
                  <a:cubicBezTo>
                    <a:pt x="2326927" y="1832153"/>
                    <a:pt x="2307311" y="1851770"/>
                    <a:pt x="2283113" y="1851770"/>
                  </a:cubicBezTo>
                  <a:lnTo>
                    <a:pt x="43814" y="1851770"/>
                  </a:lnTo>
                  <a:cubicBezTo>
                    <a:pt x="19616" y="1851770"/>
                    <a:pt x="0" y="1832153"/>
                    <a:pt x="0" y="1807956"/>
                  </a:cubicBezTo>
                  <a:lnTo>
                    <a:pt x="0" y="43814"/>
                  </a:lnTo>
                  <a:cubicBezTo>
                    <a:pt x="0" y="19616"/>
                    <a:pt x="19616" y="0"/>
                    <a:pt x="43814" y="0"/>
                  </a:cubicBezTo>
                  <a:close/>
                </a:path>
              </a:pathLst>
            </a:custGeom>
            <a:solidFill>
              <a:srgbClr val="F5EFEB"/>
            </a:solidFill>
          </p:spPr>
          <p:txBody>
            <a:bodyPr/>
            <a:lstStyle/>
            <a:p>
              <a:endParaRPr lang="en-US"/>
            </a:p>
          </p:txBody>
        </p:sp>
        <p:sp>
          <p:nvSpPr>
            <p:cNvPr id="5" name="TextBox 5"/>
            <p:cNvSpPr txBox="1"/>
            <p:nvPr/>
          </p:nvSpPr>
          <p:spPr>
            <a:xfrm>
              <a:off x="0" y="-47625"/>
              <a:ext cx="2326927" cy="1899395"/>
            </a:xfrm>
            <a:prstGeom prst="rect">
              <a:avLst/>
            </a:prstGeom>
          </p:spPr>
          <p:txBody>
            <a:bodyPr lIns="50800" tIns="50800" rIns="50800" bIns="50800" rtlCol="0" anchor="ctr"/>
            <a:lstStyle/>
            <a:p>
              <a:pPr algn="ctr">
                <a:lnSpc>
                  <a:spcPts val="2100"/>
                </a:lnSpc>
              </a:pPr>
              <a:endParaRPr/>
            </a:p>
          </p:txBody>
        </p:sp>
      </p:grpSp>
      <p:sp>
        <p:nvSpPr>
          <p:cNvPr id="6" name="Freeform 6"/>
          <p:cNvSpPr/>
          <p:nvPr/>
        </p:nvSpPr>
        <p:spPr>
          <a:xfrm>
            <a:off x="414124" y="3530614"/>
            <a:ext cx="1229152" cy="1229152"/>
          </a:xfrm>
          <a:custGeom>
            <a:avLst/>
            <a:gdLst/>
            <a:ahLst/>
            <a:cxnLst/>
            <a:rect l="l" t="t" r="r" b="b"/>
            <a:pathLst>
              <a:path w="1229152" h="1229152">
                <a:moveTo>
                  <a:pt x="0" y="0"/>
                </a:moveTo>
                <a:lnTo>
                  <a:pt x="1229152" y="0"/>
                </a:lnTo>
                <a:lnTo>
                  <a:pt x="1229152" y="1229152"/>
                </a:lnTo>
                <a:lnTo>
                  <a:pt x="0" y="122915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dirty="0"/>
          </a:p>
        </p:txBody>
      </p:sp>
      <p:sp>
        <p:nvSpPr>
          <p:cNvPr id="7" name="Freeform 7"/>
          <p:cNvSpPr/>
          <p:nvPr/>
        </p:nvSpPr>
        <p:spPr>
          <a:xfrm>
            <a:off x="16455703" y="865655"/>
            <a:ext cx="803597" cy="355044"/>
          </a:xfrm>
          <a:custGeom>
            <a:avLst/>
            <a:gdLst/>
            <a:ahLst/>
            <a:cxnLst/>
            <a:rect l="l" t="t" r="r" b="b"/>
            <a:pathLst>
              <a:path w="803597" h="355044">
                <a:moveTo>
                  <a:pt x="0" y="0"/>
                </a:moveTo>
                <a:lnTo>
                  <a:pt x="803597" y="0"/>
                </a:lnTo>
                <a:lnTo>
                  <a:pt x="803597" y="355044"/>
                </a:lnTo>
                <a:lnTo>
                  <a:pt x="0" y="35504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8"/>
          <p:cNvSpPr/>
          <p:nvPr/>
        </p:nvSpPr>
        <p:spPr>
          <a:xfrm>
            <a:off x="15738227" y="542156"/>
            <a:ext cx="596649" cy="973088"/>
          </a:xfrm>
          <a:custGeom>
            <a:avLst/>
            <a:gdLst/>
            <a:ahLst/>
            <a:cxnLst/>
            <a:rect l="l" t="t" r="r" b="b"/>
            <a:pathLst>
              <a:path w="596649" h="973088">
                <a:moveTo>
                  <a:pt x="0" y="0"/>
                </a:moveTo>
                <a:lnTo>
                  <a:pt x="596648" y="0"/>
                </a:lnTo>
                <a:lnTo>
                  <a:pt x="596648" y="973088"/>
                </a:lnTo>
                <a:lnTo>
                  <a:pt x="0" y="973088"/>
                </a:lnTo>
                <a:lnTo>
                  <a:pt x="0" y="0"/>
                </a:lnTo>
                <a:close/>
              </a:path>
            </a:pathLst>
          </a:custGeom>
          <a:blipFill>
            <a:blip r:embed="rId8"/>
            <a:stretch>
              <a:fillRect/>
            </a:stretch>
          </a:blipFill>
        </p:spPr>
        <p:txBody>
          <a:bodyPr/>
          <a:lstStyle/>
          <a:p>
            <a:endParaRPr lang="en-US">
              <a:solidFill>
                <a:schemeClr val="bg1"/>
              </a:solidFill>
            </a:endParaRPr>
          </a:p>
        </p:txBody>
      </p:sp>
      <p:sp>
        <p:nvSpPr>
          <p:cNvPr id="9" name="TextBox 9"/>
          <p:cNvSpPr txBox="1"/>
          <p:nvPr/>
        </p:nvSpPr>
        <p:spPr>
          <a:xfrm>
            <a:off x="1028700" y="5347323"/>
            <a:ext cx="5892627" cy="1977080"/>
          </a:xfrm>
          <a:prstGeom prst="rect">
            <a:avLst/>
          </a:prstGeom>
        </p:spPr>
        <p:txBody>
          <a:bodyPr lIns="0" tIns="0" rIns="0" bIns="0" rtlCol="0" anchor="t">
            <a:spAutoFit/>
          </a:bodyPr>
          <a:lstStyle/>
          <a:p>
            <a:pPr marL="0" lvl="0" indent="0" algn="l">
              <a:lnSpc>
                <a:spcPts val="7873"/>
              </a:lnSpc>
            </a:pPr>
            <a:r>
              <a:rPr lang="en-US" sz="6561" dirty="0">
                <a:solidFill>
                  <a:srgbClr val="253572"/>
                </a:solidFill>
                <a:latin typeface="Effra 1"/>
              </a:rPr>
              <a:t>We are Soroptimists. </a:t>
            </a:r>
          </a:p>
        </p:txBody>
      </p:sp>
      <p:sp>
        <p:nvSpPr>
          <p:cNvPr id="10" name="TextBox 10"/>
          <p:cNvSpPr txBox="1"/>
          <p:nvPr/>
        </p:nvSpPr>
        <p:spPr>
          <a:xfrm>
            <a:off x="1028700" y="9258300"/>
            <a:ext cx="6899312" cy="209550"/>
          </a:xfrm>
          <a:prstGeom prst="rect">
            <a:avLst/>
          </a:prstGeom>
        </p:spPr>
        <p:txBody>
          <a:bodyPr lIns="0" tIns="0" rIns="0" bIns="0" rtlCol="0" anchor="t">
            <a:spAutoFit/>
          </a:bodyPr>
          <a:lstStyle/>
          <a:p>
            <a:pPr marL="0" lvl="0" indent="0" algn="l">
              <a:lnSpc>
                <a:spcPts val="1680"/>
              </a:lnSpc>
              <a:spcBef>
                <a:spcPct val="0"/>
              </a:spcBef>
            </a:pPr>
            <a:r>
              <a:rPr lang="en-US" sz="1400" spc="140" dirty="0">
                <a:solidFill>
                  <a:srgbClr val="E68574"/>
                </a:solidFill>
                <a:latin typeface="Effra 1"/>
              </a:rPr>
              <a:t>2024 SIA REGION CONFERENCE</a:t>
            </a:r>
          </a:p>
        </p:txBody>
      </p:sp>
      <p:sp>
        <p:nvSpPr>
          <p:cNvPr id="11" name="Freeform 11"/>
          <p:cNvSpPr/>
          <p:nvPr/>
        </p:nvSpPr>
        <p:spPr>
          <a:xfrm>
            <a:off x="9233013" y="8280123"/>
            <a:ext cx="397921" cy="561441"/>
          </a:xfrm>
          <a:custGeom>
            <a:avLst/>
            <a:gdLst/>
            <a:ahLst/>
            <a:cxnLst/>
            <a:rect l="l" t="t" r="r" b="b"/>
            <a:pathLst>
              <a:path w="397921" h="561441">
                <a:moveTo>
                  <a:pt x="0" y="0"/>
                </a:moveTo>
                <a:lnTo>
                  <a:pt x="397921" y="0"/>
                </a:lnTo>
                <a:lnTo>
                  <a:pt x="397921" y="561441"/>
                </a:lnTo>
                <a:lnTo>
                  <a:pt x="0" y="56144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2" name="TextBox 12"/>
          <p:cNvSpPr txBox="1"/>
          <p:nvPr/>
        </p:nvSpPr>
        <p:spPr>
          <a:xfrm>
            <a:off x="9863751" y="8092896"/>
            <a:ext cx="7921076" cy="935897"/>
          </a:xfrm>
          <a:prstGeom prst="rect">
            <a:avLst/>
          </a:prstGeom>
        </p:spPr>
        <p:txBody>
          <a:bodyPr lIns="0" tIns="0" rIns="0" bIns="0" rtlCol="0" anchor="t">
            <a:spAutoFit/>
          </a:bodyPr>
          <a:lstStyle/>
          <a:p>
            <a:pPr algn="l">
              <a:lnSpc>
                <a:spcPts val="3711"/>
              </a:lnSpc>
            </a:pPr>
            <a:r>
              <a:rPr lang="en-US" sz="2800" i="1" dirty="0">
                <a:solidFill>
                  <a:srgbClr val="F69170"/>
                </a:solidFill>
                <a:latin typeface="Nunito" pitchFamily="2" charset="77"/>
              </a:rPr>
              <a:t>W</a:t>
            </a:r>
            <a:r>
              <a:rPr lang="en-US" sz="2800" b="0" i="1" dirty="0">
                <a:solidFill>
                  <a:srgbClr val="F69170"/>
                </a:solidFill>
                <a:effectLst/>
                <a:latin typeface="Nunito" pitchFamily="2" charset="77"/>
              </a:rPr>
              <a:t>e aren’t waiting for tomorrow. </a:t>
            </a:r>
            <a:r>
              <a:rPr lang="en-US" sz="2800" i="1" dirty="0">
                <a:solidFill>
                  <a:srgbClr val="F69170"/>
                </a:solidFill>
                <a:latin typeface="Nunito" pitchFamily="2" charset="77"/>
              </a:rPr>
              <a:t>W</a:t>
            </a:r>
            <a:r>
              <a:rPr lang="en-US" sz="2800" b="0" i="1" dirty="0">
                <a:solidFill>
                  <a:srgbClr val="F69170"/>
                </a:solidFill>
                <a:effectLst/>
                <a:latin typeface="Nunito" pitchFamily="2" charset="77"/>
              </a:rPr>
              <a:t>e’re changing lives today. </a:t>
            </a:r>
            <a:endParaRPr lang="en-US" sz="2474" dirty="0">
              <a:solidFill>
                <a:srgbClr val="F69170"/>
              </a:solidFill>
              <a:latin typeface="Effra 2"/>
            </a:endParaRPr>
          </a:p>
        </p:txBody>
      </p:sp>
      <p:sp>
        <p:nvSpPr>
          <p:cNvPr id="13" name="TextBox 13"/>
          <p:cNvSpPr txBox="1"/>
          <p:nvPr/>
        </p:nvSpPr>
        <p:spPr>
          <a:xfrm>
            <a:off x="1028700" y="7673514"/>
            <a:ext cx="6678346" cy="1088055"/>
          </a:xfrm>
          <a:prstGeom prst="rect">
            <a:avLst/>
          </a:prstGeom>
        </p:spPr>
        <p:txBody>
          <a:bodyPr lIns="0" tIns="0" rIns="0" bIns="0" rtlCol="0" anchor="t">
            <a:spAutoFit/>
          </a:bodyPr>
          <a:lstStyle/>
          <a:p>
            <a:pPr marL="0" lvl="1" indent="0" algn="l">
              <a:lnSpc>
                <a:spcPts val="2940"/>
              </a:lnSpc>
              <a:spcBef>
                <a:spcPct val="0"/>
              </a:spcBef>
            </a:pPr>
            <a:r>
              <a:rPr lang="en-US" sz="2100" dirty="0">
                <a:solidFill>
                  <a:srgbClr val="293374"/>
                </a:solidFill>
                <a:latin typeface="Effra 2"/>
              </a:rPr>
              <a:t>A unified membership is what will help us reach higher together and drive new membership, increase brand awareness, and build program participation. </a:t>
            </a:r>
          </a:p>
        </p:txBody>
      </p:sp>
      <p:sp>
        <p:nvSpPr>
          <p:cNvPr id="15" name="Freeform 5">
            <a:extLst>
              <a:ext uri="{FF2B5EF4-FFF2-40B4-BE49-F238E27FC236}">
                <a16:creationId xmlns:a16="http://schemas.microsoft.com/office/drawing/2014/main" id="{3BBC23CD-9E96-5F06-7B80-3386A092C8FA}"/>
              </a:ext>
            </a:extLst>
          </p:cNvPr>
          <p:cNvSpPr/>
          <p:nvPr/>
        </p:nvSpPr>
        <p:spPr>
          <a:xfrm>
            <a:off x="15738226" y="556633"/>
            <a:ext cx="596649" cy="973088"/>
          </a:xfrm>
          <a:custGeom>
            <a:avLst/>
            <a:gdLst/>
            <a:ahLst/>
            <a:cxnLst/>
            <a:rect l="l" t="t" r="r" b="b"/>
            <a:pathLst>
              <a:path w="795532" h="1297451">
                <a:moveTo>
                  <a:pt x="0" y="0"/>
                </a:moveTo>
                <a:lnTo>
                  <a:pt x="795532" y="0"/>
                </a:lnTo>
                <a:lnTo>
                  <a:pt x="795532" y="1297451"/>
                </a:lnTo>
                <a:lnTo>
                  <a:pt x="0" y="1297451"/>
                </a:lnTo>
                <a:lnTo>
                  <a:pt x="0" y="0"/>
                </a:lnTo>
                <a:close/>
              </a:path>
            </a:pathLst>
          </a:custGeom>
          <a:blipFill>
            <a:blip r:embed="rId11"/>
            <a:stretch>
              <a:fillRect/>
            </a:stretch>
          </a:blipFill>
        </p:spPr>
        <p:txBody>
          <a:bodyPr/>
          <a:lstStyle/>
          <a:p>
            <a:endParaRPr lang="en-US"/>
          </a:p>
        </p:txBody>
      </p:sp>
    </p:spTree>
  </p:cSld>
  <p:clrMapOvr>
    <a:masterClrMapping/>
  </p:clrMapOvr>
  <p:transition spd="slow">
    <p:cover/>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5EFEB"/>
        </a:solidFill>
        <a:effectLst/>
      </p:bgPr>
    </p:bg>
    <p:spTree>
      <p:nvGrpSpPr>
        <p:cNvPr id="1" name=""/>
        <p:cNvGrpSpPr/>
        <p:nvPr/>
      </p:nvGrpSpPr>
      <p:grpSpPr>
        <a:xfrm>
          <a:off x="0" y="0"/>
          <a:ext cx="0" cy="0"/>
          <a:chOff x="0" y="0"/>
          <a:chExt cx="0" cy="0"/>
        </a:xfrm>
      </p:grpSpPr>
      <p:grpSp>
        <p:nvGrpSpPr>
          <p:cNvPr id="2" name="Group 2"/>
          <p:cNvGrpSpPr/>
          <p:nvPr/>
        </p:nvGrpSpPr>
        <p:grpSpPr>
          <a:xfrm>
            <a:off x="0" y="8495872"/>
            <a:ext cx="18288000" cy="1791128"/>
            <a:chOff x="0" y="0"/>
            <a:chExt cx="4816593" cy="471737"/>
          </a:xfrm>
        </p:grpSpPr>
        <p:sp>
          <p:nvSpPr>
            <p:cNvPr id="3" name="Freeform 3"/>
            <p:cNvSpPr/>
            <p:nvPr/>
          </p:nvSpPr>
          <p:spPr>
            <a:xfrm>
              <a:off x="0" y="0"/>
              <a:ext cx="4816592" cy="471737"/>
            </a:xfrm>
            <a:custGeom>
              <a:avLst/>
              <a:gdLst/>
              <a:ahLst/>
              <a:cxnLst/>
              <a:rect l="l" t="t" r="r" b="b"/>
              <a:pathLst>
                <a:path w="4816592" h="471737">
                  <a:moveTo>
                    <a:pt x="0" y="0"/>
                  </a:moveTo>
                  <a:lnTo>
                    <a:pt x="4816592" y="0"/>
                  </a:lnTo>
                  <a:lnTo>
                    <a:pt x="4816592" y="471737"/>
                  </a:lnTo>
                  <a:lnTo>
                    <a:pt x="0" y="471737"/>
                  </a:lnTo>
                  <a:close/>
                </a:path>
              </a:pathLst>
            </a:custGeom>
            <a:solidFill>
              <a:srgbClr val="293374"/>
            </a:solidFill>
          </p:spPr>
          <p:txBody>
            <a:bodyPr/>
            <a:lstStyle/>
            <a:p>
              <a:endParaRPr lang="en-US"/>
            </a:p>
          </p:txBody>
        </p:sp>
        <p:sp>
          <p:nvSpPr>
            <p:cNvPr id="4" name="TextBox 4"/>
            <p:cNvSpPr txBox="1"/>
            <p:nvPr/>
          </p:nvSpPr>
          <p:spPr>
            <a:xfrm>
              <a:off x="0" y="-47625"/>
              <a:ext cx="4816593" cy="519362"/>
            </a:xfrm>
            <a:prstGeom prst="rect">
              <a:avLst/>
            </a:prstGeom>
          </p:spPr>
          <p:txBody>
            <a:bodyPr lIns="50800" tIns="50800" rIns="50800" bIns="50800" rtlCol="0" anchor="ctr"/>
            <a:lstStyle/>
            <a:p>
              <a:pPr marL="323850" lvl="1" indent="-161925" algn="ctr">
                <a:lnSpc>
                  <a:spcPts val="2100"/>
                </a:lnSpc>
                <a:buFont typeface="Arial"/>
                <a:buChar char="•"/>
              </a:pPr>
              <a:endParaRPr/>
            </a:p>
          </p:txBody>
        </p:sp>
      </p:grpSp>
      <p:grpSp>
        <p:nvGrpSpPr>
          <p:cNvPr id="5" name="Group 5"/>
          <p:cNvGrpSpPr/>
          <p:nvPr/>
        </p:nvGrpSpPr>
        <p:grpSpPr>
          <a:xfrm>
            <a:off x="25968" y="-190500"/>
            <a:ext cx="10857474" cy="9228527"/>
            <a:chOff x="0" y="-214855"/>
            <a:chExt cx="3503255" cy="2706311"/>
          </a:xfrm>
        </p:grpSpPr>
        <p:sp>
          <p:nvSpPr>
            <p:cNvPr id="6" name="Freeform 6"/>
            <p:cNvSpPr/>
            <p:nvPr/>
          </p:nvSpPr>
          <p:spPr>
            <a:xfrm>
              <a:off x="0" y="-214855"/>
              <a:ext cx="3503255" cy="2706311"/>
            </a:xfrm>
            <a:custGeom>
              <a:avLst/>
              <a:gdLst/>
              <a:ahLst/>
              <a:cxnLst/>
              <a:rect l="l" t="t" r="r" b="b"/>
              <a:pathLst>
                <a:path w="3503255" h="2491456">
                  <a:moveTo>
                    <a:pt x="29102" y="0"/>
                  </a:moveTo>
                  <a:lnTo>
                    <a:pt x="3474153" y="0"/>
                  </a:lnTo>
                  <a:cubicBezTo>
                    <a:pt x="3490226" y="0"/>
                    <a:pt x="3503255" y="13029"/>
                    <a:pt x="3503255" y="29102"/>
                  </a:cubicBezTo>
                  <a:lnTo>
                    <a:pt x="3503255" y="2462354"/>
                  </a:lnTo>
                  <a:cubicBezTo>
                    <a:pt x="3503255" y="2478426"/>
                    <a:pt x="3490226" y="2491456"/>
                    <a:pt x="3474153" y="2491456"/>
                  </a:cubicBezTo>
                  <a:lnTo>
                    <a:pt x="29102" y="2491456"/>
                  </a:lnTo>
                  <a:cubicBezTo>
                    <a:pt x="13029" y="2491456"/>
                    <a:pt x="0" y="2478426"/>
                    <a:pt x="0" y="2462354"/>
                  </a:cubicBezTo>
                  <a:lnTo>
                    <a:pt x="0" y="29102"/>
                  </a:lnTo>
                  <a:cubicBezTo>
                    <a:pt x="0" y="13029"/>
                    <a:pt x="13029" y="0"/>
                    <a:pt x="29102" y="0"/>
                  </a:cubicBezTo>
                  <a:close/>
                </a:path>
              </a:pathLst>
            </a:custGeom>
            <a:solidFill>
              <a:srgbClr val="253572"/>
            </a:solidFill>
          </p:spPr>
          <p:txBody>
            <a:bodyPr/>
            <a:lstStyle/>
            <a:p>
              <a:endParaRPr lang="en-US"/>
            </a:p>
          </p:txBody>
        </p:sp>
        <p:sp>
          <p:nvSpPr>
            <p:cNvPr id="7" name="TextBox 7"/>
            <p:cNvSpPr txBox="1"/>
            <p:nvPr/>
          </p:nvSpPr>
          <p:spPr>
            <a:xfrm>
              <a:off x="0" y="-47625"/>
              <a:ext cx="3503255" cy="2539081"/>
            </a:xfrm>
            <a:prstGeom prst="rect">
              <a:avLst/>
            </a:prstGeom>
          </p:spPr>
          <p:txBody>
            <a:bodyPr lIns="50800" tIns="50800" rIns="50800" bIns="50800" rtlCol="0" anchor="ctr"/>
            <a:lstStyle/>
            <a:p>
              <a:pPr algn="ctr">
                <a:lnSpc>
                  <a:spcPts val="2100"/>
                </a:lnSpc>
              </a:pPr>
              <a:endParaRPr/>
            </a:p>
          </p:txBody>
        </p:sp>
      </p:grpSp>
      <p:sp>
        <p:nvSpPr>
          <p:cNvPr id="8" name="Freeform 8"/>
          <p:cNvSpPr/>
          <p:nvPr/>
        </p:nvSpPr>
        <p:spPr>
          <a:xfrm>
            <a:off x="16455703" y="865655"/>
            <a:ext cx="803597" cy="355044"/>
          </a:xfrm>
          <a:custGeom>
            <a:avLst/>
            <a:gdLst/>
            <a:ahLst/>
            <a:cxnLst/>
            <a:rect l="l" t="t" r="r" b="b"/>
            <a:pathLst>
              <a:path w="803597" h="355044">
                <a:moveTo>
                  <a:pt x="0" y="0"/>
                </a:moveTo>
                <a:lnTo>
                  <a:pt x="803597" y="0"/>
                </a:lnTo>
                <a:lnTo>
                  <a:pt x="803597" y="355044"/>
                </a:lnTo>
                <a:lnTo>
                  <a:pt x="0" y="35504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Freeform 9"/>
          <p:cNvSpPr/>
          <p:nvPr/>
        </p:nvSpPr>
        <p:spPr>
          <a:xfrm>
            <a:off x="15738227" y="542156"/>
            <a:ext cx="596649" cy="973088"/>
          </a:xfrm>
          <a:custGeom>
            <a:avLst/>
            <a:gdLst/>
            <a:ahLst/>
            <a:cxnLst/>
            <a:rect l="l" t="t" r="r" b="b"/>
            <a:pathLst>
              <a:path w="596649" h="973088">
                <a:moveTo>
                  <a:pt x="0" y="0"/>
                </a:moveTo>
                <a:lnTo>
                  <a:pt x="596648" y="0"/>
                </a:lnTo>
                <a:lnTo>
                  <a:pt x="596648" y="973088"/>
                </a:lnTo>
                <a:lnTo>
                  <a:pt x="0" y="973088"/>
                </a:lnTo>
                <a:lnTo>
                  <a:pt x="0" y="0"/>
                </a:lnTo>
                <a:close/>
              </a:path>
            </a:pathLst>
          </a:custGeom>
          <a:blipFill>
            <a:blip r:embed="rId5"/>
            <a:stretch>
              <a:fillRect/>
            </a:stretch>
          </a:blipFill>
        </p:spPr>
        <p:txBody>
          <a:bodyPr/>
          <a:lstStyle/>
          <a:p>
            <a:endParaRPr lang="en-US"/>
          </a:p>
        </p:txBody>
      </p:sp>
      <p:sp>
        <p:nvSpPr>
          <p:cNvPr id="14" name="TextBox 14"/>
          <p:cNvSpPr txBox="1"/>
          <p:nvPr/>
        </p:nvSpPr>
        <p:spPr>
          <a:xfrm>
            <a:off x="838200" y="3605725"/>
            <a:ext cx="7764226" cy="2885405"/>
          </a:xfrm>
          <a:prstGeom prst="rect">
            <a:avLst/>
          </a:prstGeom>
        </p:spPr>
        <p:txBody>
          <a:bodyPr lIns="0" tIns="0" rIns="0" bIns="0" rtlCol="0" anchor="t">
            <a:spAutoFit/>
          </a:bodyPr>
          <a:lstStyle/>
          <a:p>
            <a:pPr marL="0" lvl="0" indent="0" algn="l">
              <a:lnSpc>
                <a:spcPts val="7500"/>
              </a:lnSpc>
            </a:pPr>
            <a:r>
              <a:rPr lang="en-US" sz="7500" dirty="0">
                <a:solidFill>
                  <a:srgbClr val="F5EFEB"/>
                </a:solidFill>
                <a:latin typeface="Effra 1"/>
              </a:rPr>
              <a:t>Empowered women </a:t>
            </a:r>
            <a:r>
              <a:rPr lang="en-US" sz="7500" dirty="0">
                <a:solidFill>
                  <a:srgbClr val="F69170"/>
                </a:solidFill>
                <a:latin typeface="Effra 1"/>
              </a:rPr>
              <a:t>help</a:t>
            </a:r>
            <a:r>
              <a:rPr lang="en-US" sz="7500" dirty="0">
                <a:solidFill>
                  <a:srgbClr val="F5EFEB"/>
                </a:solidFill>
                <a:latin typeface="Effra 1"/>
              </a:rPr>
              <a:t> empower women. </a:t>
            </a:r>
          </a:p>
        </p:txBody>
      </p:sp>
      <p:sp>
        <p:nvSpPr>
          <p:cNvPr id="15" name="TextBox 15"/>
          <p:cNvSpPr txBox="1"/>
          <p:nvPr/>
        </p:nvSpPr>
        <p:spPr>
          <a:xfrm>
            <a:off x="1028700" y="9258300"/>
            <a:ext cx="6899312" cy="209550"/>
          </a:xfrm>
          <a:prstGeom prst="rect">
            <a:avLst/>
          </a:prstGeom>
        </p:spPr>
        <p:txBody>
          <a:bodyPr lIns="0" tIns="0" rIns="0" bIns="0" rtlCol="0" anchor="t">
            <a:spAutoFit/>
          </a:bodyPr>
          <a:lstStyle/>
          <a:p>
            <a:pPr marL="0" lvl="0" indent="0" algn="l">
              <a:lnSpc>
                <a:spcPts val="1680"/>
              </a:lnSpc>
              <a:spcBef>
                <a:spcPct val="0"/>
              </a:spcBef>
            </a:pPr>
            <a:r>
              <a:rPr lang="en-US" sz="1400" spc="140">
                <a:solidFill>
                  <a:srgbClr val="E68574"/>
                </a:solidFill>
                <a:latin typeface="Effra 1"/>
              </a:rPr>
              <a:t>2024 SIA REGION CONFERENCE</a:t>
            </a:r>
          </a:p>
        </p:txBody>
      </p:sp>
      <p:pic>
        <p:nvPicPr>
          <p:cNvPr id="7172" name="Picture 4" descr="Empowering Women: Unlocking The World's Potential Voices Of, 53% OFF">
            <a:extLst>
              <a:ext uri="{FF2B5EF4-FFF2-40B4-BE49-F238E27FC236}">
                <a16:creationId xmlns:a16="http://schemas.microsoft.com/office/drawing/2014/main" id="{19DE07C1-EFB8-DB9B-C369-EC618658724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55861" y="1943677"/>
            <a:ext cx="8919472" cy="744775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cove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8"/>
          <p:cNvSpPr txBox="1"/>
          <p:nvPr/>
        </p:nvSpPr>
        <p:spPr>
          <a:xfrm>
            <a:off x="1028700" y="9258300"/>
            <a:ext cx="6899312" cy="209550"/>
          </a:xfrm>
          <a:prstGeom prst="rect">
            <a:avLst/>
          </a:prstGeom>
        </p:spPr>
        <p:txBody>
          <a:bodyPr lIns="0" tIns="0" rIns="0" bIns="0" rtlCol="0" anchor="t">
            <a:spAutoFit/>
          </a:bodyPr>
          <a:lstStyle/>
          <a:p>
            <a:pPr marL="0" lvl="0" indent="0" algn="l">
              <a:lnSpc>
                <a:spcPts val="1680"/>
              </a:lnSpc>
              <a:spcBef>
                <a:spcPct val="0"/>
              </a:spcBef>
            </a:pPr>
            <a:r>
              <a:rPr lang="en-US" sz="1400" spc="140" dirty="0">
                <a:solidFill>
                  <a:schemeClr val="bg1"/>
                </a:solidFill>
                <a:latin typeface="Effra 1"/>
              </a:rPr>
              <a:t>2024 SIA REGION CONFERENCE</a:t>
            </a:r>
          </a:p>
        </p:txBody>
      </p:sp>
      <p:sp>
        <p:nvSpPr>
          <p:cNvPr id="9" name="TextBox 8">
            <a:extLst>
              <a:ext uri="{FF2B5EF4-FFF2-40B4-BE49-F238E27FC236}">
                <a16:creationId xmlns:a16="http://schemas.microsoft.com/office/drawing/2014/main" id="{50449B65-84A6-6B7B-B7EC-29ED8797B4C8}"/>
              </a:ext>
            </a:extLst>
          </p:cNvPr>
          <p:cNvSpPr txBox="1"/>
          <p:nvPr/>
        </p:nvSpPr>
        <p:spPr>
          <a:xfrm>
            <a:off x="3429000" y="4152900"/>
            <a:ext cx="10439400" cy="1323439"/>
          </a:xfrm>
          <a:prstGeom prst="rect">
            <a:avLst/>
          </a:prstGeom>
          <a:noFill/>
        </p:spPr>
        <p:txBody>
          <a:bodyPr wrap="square">
            <a:spAutoFit/>
          </a:bodyPr>
          <a:lstStyle/>
          <a:p>
            <a:pPr algn="l" rtl="0" fontAlgn="base"/>
            <a:r>
              <a:rPr lang="en-US" sz="4000" b="1" i="1" dirty="0">
                <a:effectLst/>
                <a:highlight>
                  <a:srgbClr val="FFFF00"/>
                </a:highlight>
                <a:latin typeface="Nunito" pitchFamily="2" charset="77"/>
              </a:rPr>
              <a:t>Insert a photo and example of a club in your region that has worked in unity. </a:t>
            </a:r>
            <a:r>
              <a:rPr lang="en-US" sz="1800" b="1" i="0" dirty="0">
                <a:effectLst/>
                <a:highlight>
                  <a:srgbClr val="FFFF00"/>
                </a:highlight>
                <a:latin typeface="Nunito" pitchFamily="2" charset="77"/>
              </a:rPr>
              <a:t> </a:t>
            </a:r>
            <a:endParaRPr lang="en-US" sz="1800" b="1" dirty="0">
              <a:highlight>
                <a:srgbClr val="FFFF00"/>
              </a:highlight>
            </a:endParaRPr>
          </a:p>
        </p:txBody>
      </p:sp>
    </p:spTree>
    <p:extLst>
      <p:ext uri="{BB962C8B-B14F-4D97-AF65-F5344CB8AC3E}">
        <p14:creationId xmlns:p14="http://schemas.microsoft.com/office/powerpoint/2010/main" val="3405706969"/>
      </p:ext>
    </p:extLst>
  </p:cSld>
  <p:clrMapOvr>
    <a:masterClrMapping/>
  </p:clrMapOvr>
  <p:transition spd="slow">
    <p:cover/>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2024 Region Conference OV Template " id="{7F688361-C8A3-CF44-A8C6-2F27413CCBF4}" vid="{CF6CB987-A16F-D34E-99CB-4DB658138B5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3297</TotalTime>
  <Words>1177</Words>
  <Application>Microsoft Macintosh PowerPoint</Application>
  <PresentationFormat>Custom</PresentationFormat>
  <Paragraphs>80</Paragraphs>
  <Slides>12</Slides>
  <Notes>12</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12</vt:i4>
      </vt:variant>
    </vt:vector>
  </HeadingPairs>
  <TitlesOfParts>
    <vt:vector size="22" baseType="lpstr">
      <vt:lpstr>Effra 1</vt:lpstr>
      <vt:lpstr>Calibri</vt:lpstr>
      <vt:lpstr>Segoe UI</vt:lpstr>
      <vt:lpstr>Aptos</vt:lpstr>
      <vt:lpstr>Arial</vt:lpstr>
      <vt:lpstr>Nunito</vt:lpstr>
      <vt:lpstr>Effra 2</vt:lpstr>
      <vt:lpstr>WordVisi_MSFontService</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Copy of 2024 Region Conference Template</dc:title>
  <cp:lastModifiedBy>Kymberlie Adams</cp:lastModifiedBy>
  <cp:revision>5</cp:revision>
  <dcterms:created xsi:type="dcterms:W3CDTF">2006-08-16T00:00:00Z</dcterms:created>
  <dcterms:modified xsi:type="dcterms:W3CDTF">2024-02-16T18:15:59Z</dcterms:modified>
  <dc:identifier>DAF4xHWVG_U</dc:identifier>
</cp:coreProperties>
</file>