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4" r:id="rId1"/>
  </p:sldMasterIdLst>
  <p:notesMasterIdLst>
    <p:notesMasterId r:id="rId17"/>
  </p:notesMasterIdLst>
  <p:sldIdLst>
    <p:sldId id="256" r:id="rId2"/>
    <p:sldId id="262" r:id="rId3"/>
    <p:sldId id="321" r:id="rId4"/>
    <p:sldId id="322" r:id="rId5"/>
    <p:sldId id="323" r:id="rId6"/>
    <p:sldId id="326" r:id="rId7"/>
    <p:sldId id="267" r:id="rId8"/>
    <p:sldId id="318" r:id="rId9"/>
    <p:sldId id="324" r:id="rId10"/>
    <p:sldId id="319" r:id="rId11"/>
    <p:sldId id="320" r:id="rId12"/>
    <p:sldId id="266" r:id="rId13"/>
    <p:sldId id="265" r:id="rId14"/>
    <p:sldId id="264" r:id="rId15"/>
    <p:sldId id="325" r:id="rId16"/>
  </p:sldIdLst>
  <p:sldSz cx="18288000" cy="10287000"/>
  <p:notesSz cx="6858000" cy="9144000"/>
  <p:embeddedFontLst>
    <p:embeddedFont>
      <p:font typeface="Effra 1" panose="020B0604020202020204" charset="0"/>
      <p:regular r:id="rId18"/>
      <p:bold r:id="rId19"/>
    </p:embeddedFont>
    <p:embeddedFont>
      <p:font typeface="Effra 2" panose="020B0604020202020204" charset="0"/>
      <p:regular r:id="rId20"/>
    </p:embeddedFont>
    <p:embeddedFont>
      <p:font typeface="Nunito" pitchFamily="2" charset="0"/>
      <p:regular r:id="rId21"/>
      <p:bold r:id="rId22"/>
      <p:italic r:id="rId23"/>
      <p:boldItalic r:id="rId24"/>
    </p:embeddedFont>
    <p:embeddedFont>
      <p:font typeface="Tw Cen MT" panose="020B0602020104020603"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6CCC98-CEAF-7C31-7AF8-AB89C4E7DB0A}" v="121" dt="2024-03-07T17:52:06.599"/>
    <p1510:client id="{78C2018E-BEDA-5820-9E8E-16E1A9EEE2B6}" v="1" dt="2024-03-07T21:05:27.8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mela Townsell" userId="S::pamela@soroptimist.org::96291569-af5f-4075-849c-36e594d2e043" providerId="AD" clId="Web-{78C2018E-BEDA-5820-9E8E-16E1A9EEE2B6}"/>
    <pc:docChg chg="modSld">
      <pc:chgData name="Pamela Townsell" userId="S::pamela@soroptimist.org::96291569-af5f-4075-849c-36e594d2e043" providerId="AD" clId="Web-{78C2018E-BEDA-5820-9E8E-16E1A9EEE2B6}" dt="2024-03-07T21:05:27.849" v="0" actId="1076"/>
      <pc:docMkLst>
        <pc:docMk/>
      </pc:docMkLst>
      <pc:sldChg chg="modSp">
        <pc:chgData name="Pamela Townsell" userId="S::pamela@soroptimist.org::96291569-af5f-4075-849c-36e594d2e043" providerId="AD" clId="Web-{78C2018E-BEDA-5820-9E8E-16E1A9EEE2B6}" dt="2024-03-07T21:05:27.849" v="0" actId="1076"/>
        <pc:sldMkLst>
          <pc:docMk/>
          <pc:sldMk cId="4225031413" sldId="326"/>
        </pc:sldMkLst>
        <pc:picChg chg="mod">
          <ac:chgData name="Pamela Townsell" userId="S::pamela@soroptimist.org::96291569-af5f-4075-849c-36e594d2e043" providerId="AD" clId="Web-{78C2018E-BEDA-5820-9E8E-16E1A9EEE2B6}" dt="2024-03-07T21:05:27.849" v="0" actId="1076"/>
          <ac:picMkLst>
            <pc:docMk/>
            <pc:sldMk cId="4225031413" sldId="326"/>
            <ac:picMk id="2" creationId="{C059F930-C1DF-E8D5-CD48-5E9424A3BAC0}"/>
          </ac:picMkLst>
        </pc:picChg>
      </pc:sldChg>
    </pc:docChg>
  </pc:docChgLst>
  <pc:docChgLst>
    <pc:chgData name="Pamela Townsell" userId="96291569-af5f-4075-849c-36e594d2e043" providerId="ADAL" clId="{48E48CEB-9D8B-4F25-8FDC-7405287A9D73}"/>
    <pc:docChg chg="undo custSel modSld">
      <pc:chgData name="Pamela Townsell" userId="96291569-af5f-4075-849c-36e594d2e043" providerId="ADAL" clId="{48E48CEB-9D8B-4F25-8FDC-7405287A9D73}" dt="2024-03-01T19:58:21.820" v="72" actId="6549"/>
      <pc:docMkLst>
        <pc:docMk/>
      </pc:docMkLst>
      <pc:sldChg chg="modNotesTx">
        <pc:chgData name="Pamela Townsell" userId="96291569-af5f-4075-849c-36e594d2e043" providerId="ADAL" clId="{48E48CEB-9D8B-4F25-8FDC-7405287A9D73}" dt="2024-02-28T13:46:21.421" v="71" actId="20577"/>
        <pc:sldMkLst>
          <pc:docMk/>
          <pc:sldMk cId="0" sldId="266"/>
        </pc:sldMkLst>
      </pc:sldChg>
      <pc:sldChg chg="modNotesTx">
        <pc:chgData name="Pamela Townsell" userId="96291569-af5f-4075-849c-36e594d2e043" providerId="ADAL" clId="{48E48CEB-9D8B-4F25-8FDC-7405287A9D73}" dt="2024-02-28T13:15:52.014" v="40" actId="20577"/>
        <pc:sldMkLst>
          <pc:docMk/>
          <pc:sldMk cId="1605301024" sldId="316"/>
        </pc:sldMkLst>
      </pc:sldChg>
      <pc:sldChg chg="modNotes">
        <pc:chgData name="Pamela Townsell" userId="96291569-af5f-4075-849c-36e594d2e043" providerId="ADAL" clId="{48E48CEB-9D8B-4F25-8FDC-7405287A9D73}" dt="2024-03-01T19:58:21.820" v="72" actId="6549"/>
        <pc:sldMkLst>
          <pc:docMk/>
          <pc:sldMk cId="2426952257" sldId="325"/>
        </pc:sldMkLst>
      </pc:sldChg>
    </pc:docChg>
  </pc:docChgLst>
  <pc:docChgLst>
    <pc:chgData name="Michelle Burnett" userId="S::michelle@soroptimist.org::0345ca98-4bf3-481a-907c-4380d9b3ff28" providerId="AD" clId="Web-{736CCC98-CEAF-7C31-7AF8-AB89C4E7DB0A}"/>
    <pc:docChg chg="addSld delSld modSld addMainMaster delMainMaster">
      <pc:chgData name="Michelle Burnett" userId="S::michelle@soroptimist.org::0345ca98-4bf3-481a-907c-4380d9b3ff28" providerId="AD" clId="Web-{736CCC98-CEAF-7C31-7AF8-AB89C4E7DB0A}" dt="2024-03-07T17:52:06.599" v="130"/>
      <pc:docMkLst>
        <pc:docMk/>
      </pc:docMkLst>
      <pc:sldChg chg="mod modClrScheme chgLayout modNotes">
        <pc:chgData name="Michelle Burnett" userId="S::michelle@soroptimist.org::0345ca98-4bf3-481a-907c-4380d9b3ff28" providerId="AD" clId="Web-{736CCC98-CEAF-7C31-7AF8-AB89C4E7DB0A}" dt="2024-03-07T17:47:38.888" v="97"/>
        <pc:sldMkLst>
          <pc:docMk/>
          <pc:sldMk cId="0" sldId="256"/>
        </pc:sldMkLst>
      </pc:sldChg>
      <pc:sldChg chg="mod modClrScheme chgLayout">
        <pc:chgData name="Michelle Burnett" userId="S::michelle@soroptimist.org::0345ca98-4bf3-481a-907c-4380d9b3ff28" providerId="AD" clId="Web-{736CCC98-CEAF-7C31-7AF8-AB89C4E7DB0A}" dt="2024-03-07T17:47:38.888" v="97"/>
        <pc:sldMkLst>
          <pc:docMk/>
          <pc:sldMk cId="0" sldId="262"/>
        </pc:sldMkLst>
      </pc:sldChg>
      <pc:sldChg chg="mod modClrScheme chgLayout">
        <pc:chgData name="Michelle Burnett" userId="S::michelle@soroptimist.org::0345ca98-4bf3-481a-907c-4380d9b3ff28" providerId="AD" clId="Web-{736CCC98-CEAF-7C31-7AF8-AB89C4E7DB0A}" dt="2024-03-07T17:47:38.888" v="97"/>
        <pc:sldMkLst>
          <pc:docMk/>
          <pc:sldMk cId="0" sldId="264"/>
        </pc:sldMkLst>
      </pc:sldChg>
      <pc:sldChg chg="mod modClrScheme chgLayout">
        <pc:chgData name="Michelle Burnett" userId="S::michelle@soroptimist.org::0345ca98-4bf3-481a-907c-4380d9b3ff28" providerId="AD" clId="Web-{736CCC98-CEAF-7C31-7AF8-AB89C4E7DB0A}" dt="2024-03-07T17:47:38.888" v="97"/>
        <pc:sldMkLst>
          <pc:docMk/>
          <pc:sldMk cId="0" sldId="265"/>
        </pc:sldMkLst>
      </pc:sldChg>
      <pc:sldChg chg="mod modClrScheme chgLayout">
        <pc:chgData name="Michelle Burnett" userId="S::michelle@soroptimist.org::0345ca98-4bf3-481a-907c-4380d9b3ff28" providerId="AD" clId="Web-{736CCC98-CEAF-7C31-7AF8-AB89C4E7DB0A}" dt="2024-03-07T17:47:38.888" v="97"/>
        <pc:sldMkLst>
          <pc:docMk/>
          <pc:sldMk cId="0" sldId="266"/>
        </pc:sldMkLst>
      </pc:sldChg>
      <pc:sldChg chg="addSp modSp mod modClrScheme chgLayout modNotes">
        <pc:chgData name="Michelle Burnett" userId="S::michelle@soroptimist.org::0345ca98-4bf3-481a-907c-4380d9b3ff28" providerId="AD" clId="Web-{736CCC98-CEAF-7C31-7AF8-AB89C4E7DB0A}" dt="2024-03-07T17:47:38.888" v="97"/>
        <pc:sldMkLst>
          <pc:docMk/>
          <pc:sldMk cId="3527620227" sldId="267"/>
        </pc:sldMkLst>
        <pc:spChg chg="add mod">
          <ac:chgData name="Michelle Burnett" userId="S::michelle@soroptimist.org::0345ca98-4bf3-481a-907c-4380d9b3ff28" providerId="AD" clId="Web-{736CCC98-CEAF-7C31-7AF8-AB89C4E7DB0A}" dt="2024-03-07T17:13:49.937" v="54" actId="20577"/>
          <ac:spMkLst>
            <pc:docMk/>
            <pc:sldMk cId="3527620227" sldId="267"/>
            <ac:spMk id="6" creationId="{168E5FCF-309A-E3C0-BC95-32C6E8E8EA0B}"/>
          </ac:spMkLst>
        </pc:spChg>
      </pc:sldChg>
      <pc:sldChg chg="addSp delSp modSp del mod setBg modClrScheme chgLayout modNotes">
        <pc:chgData name="Michelle Burnett" userId="S::michelle@soroptimist.org::0345ca98-4bf3-481a-907c-4380d9b3ff28" providerId="AD" clId="Web-{736CCC98-CEAF-7C31-7AF8-AB89C4E7DB0A}" dt="2024-03-07T17:52:06.599" v="130"/>
        <pc:sldMkLst>
          <pc:docMk/>
          <pc:sldMk cId="1605301024" sldId="316"/>
        </pc:sldMkLst>
        <pc:spChg chg="del mod">
          <ac:chgData name="Michelle Burnett" userId="S::michelle@soroptimist.org::0345ca98-4bf3-481a-907c-4380d9b3ff28" providerId="AD" clId="Web-{736CCC98-CEAF-7C31-7AF8-AB89C4E7DB0A}" dt="2024-03-07T17:45:55.682" v="83"/>
          <ac:spMkLst>
            <pc:docMk/>
            <pc:sldMk cId="1605301024" sldId="316"/>
            <ac:spMk id="5" creationId="{40596568-7F30-BDFC-A4E2-3A0A3543F606}"/>
          </ac:spMkLst>
        </pc:spChg>
        <pc:spChg chg="del mod">
          <ac:chgData name="Michelle Burnett" userId="S::michelle@soroptimist.org::0345ca98-4bf3-481a-907c-4380d9b3ff28" providerId="AD" clId="Web-{736CCC98-CEAF-7C31-7AF8-AB89C4E7DB0A}" dt="2024-03-07T17:46:04.135" v="84"/>
          <ac:spMkLst>
            <pc:docMk/>
            <pc:sldMk cId="1605301024" sldId="316"/>
            <ac:spMk id="6" creationId="{68D196D6-09B3-3C53-D622-7165688046C2}"/>
          </ac:spMkLst>
        </pc:spChg>
        <pc:picChg chg="add del mod">
          <ac:chgData name="Michelle Burnett" userId="S::michelle@soroptimist.org::0345ca98-4bf3-481a-907c-4380d9b3ff28" providerId="AD" clId="Web-{736CCC98-CEAF-7C31-7AF8-AB89C4E7DB0A}" dt="2024-03-07T17:46:08.369" v="85"/>
          <ac:picMkLst>
            <pc:docMk/>
            <pc:sldMk cId="1605301024" sldId="316"/>
            <ac:picMk id="2" creationId="{677FA32E-6579-7D10-9BAA-07C0C2BEDFD0}"/>
          </ac:picMkLst>
        </pc:picChg>
        <pc:picChg chg="del mod">
          <ac:chgData name="Michelle Burnett" userId="S::michelle@soroptimist.org::0345ca98-4bf3-481a-907c-4380d9b3ff28" providerId="AD" clId="Web-{736CCC98-CEAF-7C31-7AF8-AB89C4E7DB0A}" dt="2024-03-07T17:45:30.728" v="78"/>
          <ac:picMkLst>
            <pc:docMk/>
            <pc:sldMk cId="1605301024" sldId="316"/>
            <ac:picMk id="3" creationId="{F0684D4C-8053-8D1B-1FB4-24ACE10E4A21}"/>
          </ac:picMkLst>
        </pc:picChg>
        <pc:picChg chg="add del mod">
          <ac:chgData name="Michelle Burnett" userId="S::michelle@soroptimist.org::0345ca98-4bf3-481a-907c-4380d9b3ff28" providerId="AD" clId="Web-{736CCC98-CEAF-7C31-7AF8-AB89C4E7DB0A}" dt="2024-03-07T17:48:17.873" v="100"/>
          <ac:picMkLst>
            <pc:docMk/>
            <pc:sldMk cId="1605301024" sldId="316"/>
            <ac:picMk id="4" creationId="{C1DE3757-AB74-E409-B6AF-652C0B4B67BB}"/>
          </ac:picMkLst>
        </pc:picChg>
        <pc:picChg chg="add del mod">
          <ac:chgData name="Michelle Burnett" userId="S::michelle@soroptimist.org::0345ca98-4bf3-481a-907c-4380d9b3ff28" providerId="AD" clId="Web-{736CCC98-CEAF-7C31-7AF8-AB89C4E7DB0A}" dt="2024-03-07T17:49:32.344" v="112"/>
          <ac:picMkLst>
            <pc:docMk/>
            <pc:sldMk cId="1605301024" sldId="316"/>
            <ac:picMk id="7" creationId="{05FEB689-9202-D58A-1FF4-24BC6EF315E0}"/>
          </ac:picMkLst>
        </pc:picChg>
      </pc:sldChg>
      <pc:sldChg chg="mod modClrScheme chgLayout modNotes">
        <pc:chgData name="Michelle Burnett" userId="S::michelle@soroptimist.org::0345ca98-4bf3-481a-907c-4380d9b3ff28" providerId="AD" clId="Web-{736CCC98-CEAF-7C31-7AF8-AB89C4E7DB0A}" dt="2024-03-07T17:47:38.888" v="97"/>
        <pc:sldMkLst>
          <pc:docMk/>
          <pc:sldMk cId="2797842762" sldId="318"/>
        </pc:sldMkLst>
      </pc:sldChg>
      <pc:sldChg chg="mod modClrScheme chgLayout">
        <pc:chgData name="Michelle Burnett" userId="S::michelle@soroptimist.org::0345ca98-4bf3-481a-907c-4380d9b3ff28" providerId="AD" clId="Web-{736CCC98-CEAF-7C31-7AF8-AB89C4E7DB0A}" dt="2024-03-07T17:47:38.888" v="97"/>
        <pc:sldMkLst>
          <pc:docMk/>
          <pc:sldMk cId="1367509941" sldId="319"/>
        </pc:sldMkLst>
      </pc:sldChg>
      <pc:sldChg chg="mod modClrScheme chgLayout">
        <pc:chgData name="Michelle Burnett" userId="S::michelle@soroptimist.org::0345ca98-4bf3-481a-907c-4380d9b3ff28" providerId="AD" clId="Web-{736CCC98-CEAF-7C31-7AF8-AB89C4E7DB0A}" dt="2024-03-07T17:47:38.888" v="97"/>
        <pc:sldMkLst>
          <pc:docMk/>
          <pc:sldMk cId="3172674086" sldId="320"/>
        </pc:sldMkLst>
      </pc:sldChg>
      <pc:sldChg chg="mod modClrScheme chgLayout">
        <pc:chgData name="Michelle Burnett" userId="S::michelle@soroptimist.org::0345ca98-4bf3-481a-907c-4380d9b3ff28" providerId="AD" clId="Web-{736CCC98-CEAF-7C31-7AF8-AB89C4E7DB0A}" dt="2024-03-07T17:47:38.888" v="97"/>
        <pc:sldMkLst>
          <pc:docMk/>
          <pc:sldMk cId="4032448528" sldId="321"/>
        </pc:sldMkLst>
      </pc:sldChg>
      <pc:sldChg chg="mod modClrScheme chgLayout modNotes">
        <pc:chgData name="Michelle Burnett" userId="S::michelle@soroptimist.org::0345ca98-4bf3-481a-907c-4380d9b3ff28" providerId="AD" clId="Web-{736CCC98-CEAF-7C31-7AF8-AB89C4E7DB0A}" dt="2024-03-07T17:47:38.888" v="97"/>
        <pc:sldMkLst>
          <pc:docMk/>
          <pc:sldMk cId="1248932670" sldId="322"/>
        </pc:sldMkLst>
      </pc:sldChg>
      <pc:sldChg chg="mod modClrScheme chgLayout">
        <pc:chgData name="Michelle Burnett" userId="S::michelle@soroptimist.org::0345ca98-4bf3-481a-907c-4380d9b3ff28" providerId="AD" clId="Web-{736CCC98-CEAF-7C31-7AF8-AB89C4E7DB0A}" dt="2024-03-07T17:47:38.888" v="97"/>
        <pc:sldMkLst>
          <pc:docMk/>
          <pc:sldMk cId="244198567" sldId="323"/>
        </pc:sldMkLst>
      </pc:sldChg>
      <pc:sldChg chg="mod modClrScheme chgLayout modNotes">
        <pc:chgData name="Michelle Burnett" userId="S::michelle@soroptimist.org::0345ca98-4bf3-481a-907c-4380d9b3ff28" providerId="AD" clId="Web-{736CCC98-CEAF-7C31-7AF8-AB89C4E7DB0A}" dt="2024-03-07T17:47:38.888" v="97"/>
        <pc:sldMkLst>
          <pc:docMk/>
          <pc:sldMk cId="997242598" sldId="324"/>
        </pc:sldMkLst>
      </pc:sldChg>
      <pc:sldChg chg="mod modClrScheme chgLayout">
        <pc:chgData name="Michelle Burnett" userId="S::michelle@soroptimist.org::0345ca98-4bf3-481a-907c-4380d9b3ff28" providerId="AD" clId="Web-{736CCC98-CEAF-7C31-7AF8-AB89C4E7DB0A}" dt="2024-03-07T17:47:38.888" v="97"/>
        <pc:sldMkLst>
          <pc:docMk/>
          <pc:sldMk cId="2426952257" sldId="325"/>
        </pc:sldMkLst>
      </pc:sldChg>
      <pc:sldChg chg="addSp modSp new modNotes">
        <pc:chgData name="Michelle Burnett" userId="S::michelle@soroptimist.org::0345ca98-4bf3-481a-907c-4380d9b3ff28" providerId="AD" clId="Web-{736CCC98-CEAF-7C31-7AF8-AB89C4E7DB0A}" dt="2024-03-07T17:51:57.755" v="129"/>
        <pc:sldMkLst>
          <pc:docMk/>
          <pc:sldMk cId="4225031413" sldId="326"/>
        </pc:sldMkLst>
        <pc:picChg chg="add mod">
          <ac:chgData name="Michelle Burnett" userId="S::michelle@soroptimist.org::0345ca98-4bf3-481a-907c-4380d9b3ff28" providerId="AD" clId="Web-{736CCC98-CEAF-7C31-7AF8-AB89C4E7DB0A}" dt="2024-03-07T17:51:06.894" v="124" actId="14100"/>
          <ac:picMkLst>
            <pc:docMk/>
            <pc:sldMk cId="4225031413" sldId="326"/>
            <ac:picMk id="2" creationId="{C059F930-C1DF-E8D5-CD48-5E9424A3BAC0}"/>
          </ac:picMkLst>
        </pc:picChg>
      </pc:sldChg>
      <pc:sldMasterChg chg="del delSldLayout">
        <pc:chgData name="Michelle Burnett" userId="S::michelle@soroptimist.org::0345ca98-4bf3-481a-907c-4380d9b3ff28" providerId="AD" clId="Web-{736CCC98-CEAF-7C31-7AF8-AB89C4E7DB0A}" dt="2024-03-07T17:47:30.684" v="96"/>
        <pc:sldMasterMkLst>
          <pc:docMk/>
          <pc:sldMasterMk cId="0" sldId="2147483648"/>
        </pc:sldMasterMkLst>
        <pc:sldLayoutChg chg="del">
          <pc:chgData name="Michelle Burnett" userId="S::michelle@soroptimist.org::0345ca98-4bf3-481a-907c-4380d9b3ff28" providerId="AD" clId="Web-{736CCC98-CEAF-7C31-7AF8-AB89C4E7DB0A}" dt="2024-03-07T17:47:30.684" v="96"/>
          <pc:sldLayoutMkLst>
            <pc:docMk/>
            <pc:sldMasterMk cId="0" sldId="2147483648"/>
            <pc:sldLayoutMk cId="0" sldId="2147483649"/>
          </pc:sldLayoutMkLst>
        </pc:sldLayoutChg>
        <pc:sldLayoutChg chg="del">
          <pc:chgData name="Michelle Burnett" userId="S::michelle@soroptimist.org::0345ca98-4bf3-481a-907c-4380d9b3ff28" providerId="AD" clId="Web-{736CCC98-CEAF-7C31-7AF8-AB89C4E7DB0A}" dt="2024-03-07T17:47:30.684" v="96"/>
          <pc:sldLayoutMkLst>
            <pc:docMk/>
            <pc:sldMasterMk cId="0" sldId="2147483648"/>
            <pc:sldLayoutMk cId="0" sldId="2147483650"/>
          </pc:sldLayoutMkLst>
        </pc:sldLayoutChg>
        <pc:sldLayoutChg chg="del">
          <pc:chgData name="Michelle Burnett" userId="S::michelle@soroptimist.org::0345ca98-4bf3-481a-907c-4380d9b3ff28" providerId="AD" clId="Web-{736CCC98-CEAF-7C31-7AF8-AB89C4E7DB0A}" dt="2024-03-07T17:47:30.684" v="96"/>
          <pc:sldLayoutMkLst>
            <pc:docMk/>
            <pc:sldMasterMk cId="0" sldId="2147483648"/>
            <pc:sldLayoutMk cId="0" sldId="2147483651"/>
          </pc:sldLayoutMkLst>
        </pc:sldLayoutChg>
        <pc:sldLayoutChg chg="del">
          <pc:chgData name="Michelle Burnett" userId="S::michelle@soroptimist.org::0345ca98-4bf3-481a-907c-4380d9b3ff28" providerId="AD" clId="Web-{736CCC98-CEAF-7C31-7AF8-AB89C4E7DB0A}" dt="2024-03-07T17:47:30.684" v="96"/>
          <pc:sldLayoutMkLst>
            <pc:docMk/>
            <pc:sldMasterMk cId="0" sldId="2147483648"/>
            <pc:sldLayoutMk cId="0" sldId="2147483652"/>
          </pc:sldLayoutMkLst>
        </pc:sldLayoutChg>
        <pc:sldLayoutChg chg="del">
          <pc:chgData name="Michelle Burnett" userId="S::michelle@soroptimist.org::0345ca98-4bf3-481a-907c-4380d9b3ff28" providerId="AD" clId="Web-{736CCC98-CEAF-7C31-7AF8-AB89C4E7DB0A}" dt="2024-03-07T17:47:30.684" v="96"/>
          <pc:sldLayoutMkLst>
            <pc:docMk/>
            <pc:sldMasterMk cId="0" sldId="2147483648"/>
            <pc:sldLayoutMk cId="0" sldId="2147483653"/>
          </pc:sldLayoutMkLst>
        </pc:sldLayoutChg>
        <pc:sldLayoutChg chg="del">
          <pc:chgData name="Michelle Burnett" userId="S::michelle@soroptimist.org::0345ca98-4bf3-481a-907c-4380d9b3ff28" providerId="AD" clId="Web-{736CCC98-CEAF-7C31-7AF8-AB89C4E7DB0A}" dt="2024-03-07T17:47:30.684" v="96"/>
          <pc:sldLayoutMkLst>
            <pc:docMk/>
            <pc:sldMasterMk cId="0" sldId="2147483648"/>
            <pc:sldLayoutMk cId="0" sldId="2147483654"/>
          </pc:sldLayoutMkLst>
        </pc:sldLayoutChg>
        <pc:sldLayoutChg chg="del">
          <pc:chgData name="Michelle Burnett" userId="S::michelle@soroptimist.org::0345ca98-4bf3-481a-907c-4380d9b3ff28" providerId="AD" clId="Web-{736CCC98-CEAF-7C31-7AF8-AB89C4E7DB0A}" dt="2024-03-07T17:47:30.684" v="96"/>
          <pc:sldLayoutMkLst>
            <pc:docMk/>
            <pc:sldMasterMk cId="0" sldId="2147483648"/>
            <pc:sldLayoutMk cId="0" sldId="2147483655"/>
          </pc:sldLayoutMkLst>
        </pc:sldLayoutChg>
        <pc:sldLayoutChg chg="del">
          <pc:chgData name="Michelle Burnett" userId="S::michelle@soroptimist.org::0345ca98-4bf3-481a-907c-4380d9b3ff28" providerId="AD" clId="Web-{736CCC98-CEAF-7C31-7AF8-AB89C4E7DB0A}" dt="2024-03-07T17:47:30.684" v="96"/>
          <pc:sldLayoutMkLst>
            <pc:docMk/>
            <pc:sldMasterMk cId="0" sldId="2147483648"/>
            <pc:sldLayoutMk cId="0" sldId="2147483656"/>
          </pc:sldLayoutMkLst>
        </pc:sldLayoutChg>
        <pc:sldLayoutChg chg="del">
          <pc:chgData name="Michelle Burnett" userId="S::michelle@soroptimist.org::0345ca98-4bf3-481a-907c-4380d9b3ff28" providerId="AD" clId="Web-{736CCC98-CEAF-7C31-7AF8-AB89C4E7DB0A}" dt="2024-03-07T17:47:30.684" v="96"/>
          <pc:sldLayoutMkLst>
            <pc:docMk/>
            <pc:sldMasterMk cId="0" sldId="2147483648"/>
            <pc:sldLayoutMk cId="0" sldId="2147483657"/>
          </pc:sldLayoutMkLst>
        </pc:sldLayoutChg>
        <pc:sldLayoutChg chg="del">
          <pc:chgData name="Michelle Burnett" userId="S::michelle@soroptimist.org::0345ca98-4bf3-481a-907c-4380d9b3ff28" providerId="AD" clId="Web-{736CCC98-CEAF-7C31-7AF8-AB89C4E7DB0A}" dt="2024-03-07T17:47:30.684" v="96"/>
          <pc:sldLayoutMkLst>
            <pc:docMk/>
            <pc:sldMasterMk cId="0" sldId="2147483648"/>
            <pc:sldLayoutMk cId="0" sldId="2147483658"/>
          </pc:sldLayoutMkLst>
        </pc:sldLayoutChg>
        <pc:sldLayoutChg chg="del">
          <pc:chgData name="Michelle Burnett" userId="S::michelle@soroptimist.org::0345ca98-4bf3-481a-907c-4380d9b3ff28" providerId="AD" clId="Web-{736CCC98-CEAF-7C31-7AF8-AB89C4E7DB0A}" dt="2024-03-07T17:47:30.684" v="96"/>
          <pc:sldLayoutMkLst>
            <pc:docMk/>
            <pc:sldMasterMk cId="0" sldId="2147483648"/>
            <pc:sldLayoutMk cId="0" sldId="2147483659"/>
          </pc:sldLayoutMkLst>
        </pc:sldLayoutChg>
        <pc:sldLayoutChg chg="del">
          <pc:chgData name="Michelle Burnett" userId="S::michelle@soroptimist.org::0345ca98-4bf3-481a-907c-4380d9b3ff28" providerId="AD" clId="Web-{736CCC98-CEAF-7C31-7AF8-AB89C4E7DB0A}" dt="2024-03-07T17:47:30.684" v="96"/>
          <pc:sldLayoutMkLst>
            <pc:docMk/>
            <pc:sldMasterMk cId="0" sldId="2147483648"/>
            <pc:sldLayoutMk cId="280510805" sldId="2147483660"/>
          </pc:sldLayoutMkLst>
        </pc:sldLayoutChg>
      </pc:sldMasterChg>
      <pc:sldMasterChg chg="add del addSldLayout delSldLayout modSldLayout">
        <pc:chgData name="Michelle Burnett" userId="S::michelle@soroptimist.org::0345ca98-4bf3-481a-907c-4380d9b3ff28" providerId="AD" clId="Web-{736CCC98-CEAF-7C31-7AF8-AB89C4E7DB0A}" dt="2024-03-07T17:47:38.888" v="97"/>
        <pc:sldMasterMkLst>
          <pc:docMk/>
          <pc:sldMasterMk cId="2373434128" sldId="2147483661"/>
        </pc:sldMasterMkLst>
        <pc:sldLayoutChg chg="add del mod replId">
          <pc:chgData name="Michelle Burnett" userId="S::michelle@soroptimist.org::0345ca98-4bf3-481a-907c-4380d9b3ff28" providerId="AD" clId="Web-{736CCC98-CEAF-7C31-7AF8-AB89C4E7DB0A}" dt="2024-03-07T17:47:38.888" v="97"/>
          <pc:sldLayoutMkLst>
            <pc:docMk/>
            <pc:sldMasterMk cId="2373434128" sldId="2147483661"/>
            <pc:sldLayoutMk cId="3477488527" sldId="2147483662"/>
          </pc:sldLayoutMkLst>
        </pc:sldLayoutChg>
        <pc:sldLayoutChg chg="add del mod replId">
          <pc:chgData name="Michelle Burnett" userId="S::michelle@soroptimist.org::0345ca98-4bf3-481a-907c-4380d9b3ff28" providerId="AD" clId="Web-{736CCC98-CEAF-7C31-7AF8-AB89C4E7DB0A}" dt="2024-03-07T17:47:38.888" v="97"/>
          <pc:sldLayoutMkLst>
            <pc:docMk/>
            <pc:sldMasterMk cId="2373434128" sldId="2147483661"/>
            <pc:sldLayoutMk cId="3849538586" sldId="2147483663"/>
          </pc:sldLayoutMkLst>
        </pc:sldLayoutChg>
        <pc:sldLayoutChg chg="add del mod replId">
          <pc:chgData name="Michelle Burnett" userId="S::michelle@soroptimist.org::0345ca98-4bf3-481a-907c-4380d9b3ff28" providerId="AD" clId="Web-{736CCC98-CEAF-7C31-7AF8-AB89C4E7DB0A}" dt="2024-03-07T17:47:38.888" v="97"/>
          <pc:sldLayoutMkLst>
            <pc:docMk/>
            <pc:sldMasterMk cId="2373434128" sldId="2147483661"/>
            <pc:sldLayoutMk cId="942894505" sldId="2147483664"/>
          </pc:sldLayoutMkLst>
        </pc:sldLayoutChg>
        <pc:sldLayoutChg chg="add del mod replId">
          <pc:chgData name="Michelle Burnett" userId="S::michelle@soroptimist.org::0345ca98-4bf3-481a-907c-4380d9b3ff28" providerId="AD" clId="Web-{736CCC98-CEAF-7C31-7AF8-AB89C4E7DB0A}" dt="2024-03-07T17:47:38.888" v="97"/>
          <pc:sldLayoutMkLst>
            <pc:docMk/>
            <pc:sldMasterMk cId="2373434128" sldId="2147483661"/>
            <pc:sldLayoutMk cId="1356691889" sldId="2147483665"/>
          </pc:sldLayoutMkLst>
        </pc:sldLayoutChg>
        <pc:sldLayoutChg chg="add del mod replId">
          <pc:chgData name="Michelle Burnett" userId="S::michelle@soroptimist.org::0345ca98-4bf3-481a-907c-4380d9b3ff28" providerId="AD" clId="Web-{736CCC98-CEAF-7C31-7AF8-AB89C4E7DB0A}" dt="2024-03-07T17:47:38.888" v="97"/>
          <pc:sldLayoutMkLst>
            <pc:docMk/>
            <pc:sldMasterMk cId="2373434128" sldId="2147483661"/>
            <pc:sldLayoutMk cId="481337435" sldId="2147483666"/>
          </pc:sldLayoutMkLst>
        </pc:sldLayoutChg>
        <pc:sldLayoutChg chg="add del mod replId">
          <pc:chgData name="Michelle Burnett" userId="S::michelle@soroptimist.org::0345ca98-4bf3-481a-907c-4380d9b3ff28" providerId="AD" clId="Web-{736CCC98-CEAF-7C31-7AF8-AB89C4E7DB0A}" dt="2024-03-07T17:47:38.888" v="97"/>
          <pc:sldLayoutMkLst>
            <pc:docMk/>
            <pc:sldMasterMk cId="2373434128" sldId="2147483661"/>
            <pc:sldLayoutMk cId="1711470828" sldId="2147483667"/>
          </pc:sldLayoutMkLst>
        </pc:sldLayoutChg>
        <pc:sldLayoutChg chg="add del mod replId">
          <pc:chgData name="Michelle Burnett" userId="S::michelle@soroptimist.org::0345ca98-4bf3-481a-907c-4380d9b3ff28" providerId="AD" clId="Web-{736CCC98-CEAF-7C31-7AF8-AB89C4E7DB0A}" dt="2024-03-07T17:47:38.888" v="97"/>
          <pc:sldLayoutMkLst>
            <pc:docMk/>
            <pc:sldMasterMk cId="2373434128" sldId="2147483661"/>
            <pc:sldLayoutMk cId="1155624579" sldId="2147483668"/>
          </pc:sldLayoutMkLst>
        </pc:sldLayoutChg>
        <pc:sldLayoutChg chg="add del mod replId">
          <pc:chgData name="Michelle Burnett" userId="S::michelle@soroptimist.org::0345ca98-4bf3-481a-907c-4380d9b3ff28" providerId="AD" clId="Web-{736CCC98-CEAF-7C31-7AF8-AB89C4E7DB0A}" dt="2024-03-07T17:47:38.888" v="97"/>
          <pc:sldLayoutMkLst>
            <pc:docMk/>
            <pc:sldMasterMk cId="2373434128" sldId="2147483661"/>
            <pc:sldLayoutMk cId="1929910556" sldId="2147483669"/>
          </pc:sldLayoutMkLst>
        </pc:sldLayoutChg>
        <pc:sldLayoutChg chg="add del mod replId">
          <pc:chgData name="Michelle Burnett" userId="S::michelle@soroptimist.org::0345ca98-4bf3-481a-907c-4380d9b3ff28" providerId="AD" clId="Web-{736CCC98-CEAF-7C31-7AF8-AB89C4E7DB0A}" dt="2024-03-07T17:47:38.888" v="97"/>
          <pc:sldLayoutMkLst>
            <pc:docMk/>
            <pc:sldMasterMk cId="2373434128" sldId="2147483661"/>
            <pc:sldLayoutMk cId="1169969983" sldId="2147483670"/>
          </pc:sldLayoutMkLst>
        </pc:sldLayoutChg>
        <pc:sldLayoutChg chg="add del mod replId">
          <pc:chgData name="Michelle Burnett" userId="S::michelle@soroptimist.org::0345ca98-4bf3-481a-907c-4380d9b3ff28" providerId="AD" clId="Web-{736CCC98-CEAF-7C31-7AF8-AB89C4E7DB0A}" dt="2024-03-07T17:47:38.888" v="97"/>
          <pc:sldLayoutMkLst>
            <pc:docMk/>
            <pc:sldMasterMk cId="2373434128" sldId="2147483661"/>
            <pc:sldLayoutMk cId="3192859770" sldId="2147483671"/>
          </pc:sldLayoutMkLst>
        </pc:sldLayoutChg>
        <pc:sldLayoutChg chg="add del mod replId">
          <pc:chgData name="Michelle Burnett" userId="S::michelle@soroptimist.org::0345ca98-4bf3-481a-907c-4380d9b3ff28" providerId="AD" clId="Web-{736CCC98-CEAF-7C31-7AF8-AB89C4E7DB0A}" dt="2024-03-07T17:47:38.888" v="97"/>
          <pc:sldLayoutMkLst>
            <pc:docMk/>
            <pc:sldMasterMk cId="2373434128" sldId="2147483661"/>
            <pc:sldLayoutMk cId="1964061732" sldId="2147483672"/>
          </pc:sldLayoutMkLst>
        </pc:sldLayoutChg>
        <pc:sldLayoutChg chg="add del mod replId">
          <pc:chgData name="Michelle Burnett" userId="S::michelle@soroptimist.org::0345ca98-4bf3-481a-907c-4380d9b3ff28" providerId="AD" clId="Web-{736CCC98-CEAF-7C31-7AF8-AB89C4E7DB0A}" dt="2024-03-07T17:47:38.888" v="97"/>
          <pc:sldLayoutMkLst>
            <pc:docMk/>
            <pc:sldMasterMk cId="2373434128" sldId="2147483661"/>
            <pc:sldLayoutMk cId="2354369424" sldId="2147483673"/>
          </pc:sldLayoutMkLst>
        </pc:sldLayoutChg>
      </pc:sldMasterChg>
      <pc:sldMasterChg chg="add addSldLayout modSldLayout">
        <pc:chgData name="Michelle Burnett" userId="S::michelle@soroptimist.org::0345ca98-4bf3-481a-907c-4380d9b3ff28" providerId="AD" clId="Web-{736CCC98-CEAF-7C31-7AF8-AB89C4E7DB0A}" dt="2024-03-07T17:47:38.888" v="97"/>
        <pc:sldMasterMkLst>
          <pc:docMk/>
          <pc:sldMasterMk cId="1994427104" sldId="2147483674"/>
        </pc:sldMasterMkLst>
        <pc:sldLayoutChg chg="add mod replId">
          <pc:chgData name="Michelle Burnett" userId="S::michelle@soroptimist.org::0345ca98-4bf3-481a-907c-4380d9b3ff28" providerId="AD" clId="Web-{736CCC98-CEAF-7C31-7AF8-AB89C4E7DB0A}" dt="2024-03-07T17:47:38.888" v="97"/>
          <pc:sldLayoutMkLst>
            <pc:docMk/>
            <pc:sldMasterMk cId="1994427104" sldId="2147483674"/>
            <pc:sldLayoutMk cId="4282997619" sldId="2147483675"/>
          </pc:sldLayoutMkLst>
        </pc:sldLayoutChg>
        <pc:sldLayoutChg chg="add mod replId">
          <pc:chgData name="Michelle Burnett" userId="S::michelle@soroptimist.org::0345ca98-4bf3-481a-907c-4380d9b3ff28" providerId="AD" clId="Web-{736CCC98-CEAF-7C31-7AF8-AB89C4E7DB0A}" dt="2024-03-07T17:47:38.888" v="97"/>
          <pc:sldLayoutMkLst>
            <pc:docMk/>
            <pc:sldMasterMk cId="1994427104" sldId="2147483674"/>
            <pc:sldLayoutMk cId="371720247" sldId="2147483676"/>
          </pc:sldLayoutMkLst>
        </pc:sldLayoutChg>
        <pc:sldLayoutChg chg="add mod replId">
          <pc:chgData name="Michelle Burnett" userId="S::michelle@soroptimist.org::0345ca98-4bf3-481a-907c-4380d9b3ff28" providerId="AD" clId="Web-{736CCC98-CEAF-7C31-7AF8-AB89C4E7DB0A}" dt="2024-03-07T17:47:38.888" v="97"/>
          <pc:sldLayoutMkLst>
            <pc:docMk/>
            <pc:sldMasterMk cId="1994427104" sldId="2147483674"/>
            <pc:sldLayoutMk cId="477827848" sldId="2147483677"/>
          </pc:sldLayoutMkLst>
        </pc:sldLayoutChg>
        <pc:sldLayoutChg chg="add mod replId">
          <pc:chgData name="Michelle Burnett" userId="S::michelle@soroptimist.org::0345ca98-4bf3-481a-907c-4380d9b3ff28" providerId="AD" clId="Web-{736CCC98-CEAF-7C31-7AF8-AB89C4E7DB0A}" dt="2024-03-07T17:47:38.888" v="97"/>
          <pc:sldLayoutMkLst>
            <pc:docMk/>
            <pc:sldMasterMk cId="1994427104" sldId="2147483674"/>
            <pc:sldLayoutMk cId="4161335817" sldId="2147483678"/>
          </pc:sldLayoutMkLst>
        </pc:sldLayoutChg>
        <pc:sldLayoutChg chg="add mod replId">
          <pc:chgData name="Michelle Burnett" userId="S::michelle@soroptimist.org::0345ca98-4bf3-481a-907c-4380d9b3ff28" providerId="AD" clId="Web-{736CCC98-CEAF-7C31-7AF8-AB89C4E7DB0A}" dt="2024-03-07T17:47:38.888" v="97"/>
          <pc:sldLayoutMkLst>
            <pc:docMk/>
            <pc:sldMasterMk cId="1994427104" sldId="2147483674"/>
            <pc:sldLayoutMk cId="4007239860" sldId="2147483679"/>
          </pc:sldLayoutMkLst>
        </pc:sldLayoutChg>
        <pc:sldLayoutChg chg="add mod replId">
          <pc:chgData name="Michelle Burnett" userId="S::michelle@soroptimist.org::0345ca98-4bf3-481a-907c-4380d9b3ff28" providerId="AD" clId="Web-{736CCC98-CEAF-7C31-7AF8-AB89C4E7DB0A}" dt="2024-03-07T17:47:38.888" v="97"/>
          <pc:sldLayoutMkLst>
            <pc:docMk/>
            <pc:sldMasterMk cId="1994427104" sldId="2147483674"/>
            <pc:sldLayoutMk cId="3752165596" sldId="2147483680"/>
          </pc:sldLayoutMkLst>
        </pc:sldLayoutChg>
        <pc:sldLayoutChg chg="add mod replId">
          <pc:chgData name="Michelle Burnett" userId="S::michelle@soroptimist.org::0345ca98-4bf3-481a-907c-4380d9b3ff28" providerId="AD" clId="Web-{736CCC98-CEAF-7C31-7AF8-AB89C4E7DB0A}" dt="2024-03-07T17:47:38.888" v="97"/>
          <pc:sldLayoutMkLst>
            <pc:docMk/>
            <pc:sldMasterMk cId="1994427104" sldId="2147483674"/>
            <pc:sldLayoutMk cId="2142552034" sldId="2147483681"/>
          </pc:sldLayoutMkLst>
        </pc:sldLayoutChg>
        <pc:sldLayoutChg chg="add mod replId">
          <pc:chgData name="Michelle Burnett" userId="S::michelle@soroptimist.org::0345ca98-4bf3-481a-907c-4380d9b3ff28" providerId="AD" clId="Web-{736CCC98-CEAF-7C31-7AF8-AB89C4E7DB0A}" dt="2024-03-07T17:47:38.888" v="97"/>
          <pc:sldLayoutMkLst>
            <pc:docMk/>
            <pc:sldMasterMk cId="1994427104" sldId="2147483674"/>
            <pc:sldLayoutMk cId="1449356026" sldId="2147483682"/>
          </pc:sldLayoutMkLst>
        </pc:sldLayoutChg>
        <pc:sldLayoutChg chg="add mod replId">
          <pc:chgData name="Michelle Burnett" userId="S::michelle@soroptimist.org::0345ca98-4bf3-481a-907c-4380d9b3ff28" providerId="AD" clId="Web-{736CCC98-CEAF-7C31-7AF8-AB89C4E7DB0A}" dt="2024-03-07T17:47:38.888" v="97"/>
          <pc:sldLayoutMkLst>
            <pc:docMk/>
            <pc:sldMasterMk cId="1994427104" sldId="2147483674"/>
            <pc:sldLayoutMk cId="2687720735" sldId="2147483683"/>
          </pc:sldLayoutMkLst>
        </pc:sldLayoutChg>
        <pc:sldLayoutChg chg="add mod replId">
          <pc:chgData name="Michelle Burnett" userId="S::michelle@soroptimist.org::0345ca98-4bf3-481a-907c-4380d9b3ff28" providerId="AD" clId="Web-{736CCC98-CEAF-7C31-7AF8-AB89C4E7DB0A}" dt="2024-03-07T17:47:38.888" v="97"/>
          <pc:sldLayoutMkLst>
            <pc:docMk/>
            <pc:sldMasterMk cId="1994427104" sldId="2147483674"/>
            <pc:sldLayoutMk cId="604982953" sldId="2147483684"/>
          </pc:sldLayoutMkLst>
        </pc:sldLayoutChg>
        <pc:sldLayoutChg chg="add mod replId">
          <pc:chgData name="Michelle Burnett" userId="S::michelle@soroptimist.org::0345ca98-4bf3-481a-907c-4380d9b3ff28" providerId="AD" clId="Web-{736CCC98-CEAF-7C31-7AF8-AB89C4E7DB0A}" dt="2024-03-07T17:47:38.888" v="97"/>
          <pc:sldLayoutMkLst>
            <pc:docMk/>
            <pc:sldMasterMk cId="1994427104" sldId="2147483674"/>
            <pc:sldLayoutMk cId="3672829381" sldId="2147483685"/>
          </pc:sldLayoutMkLst>
        </pc:sldLayoutChg>
        <pc:sldLayoutChg chg="add mod replId">
          <pc:chgData name="Michelle Burnett" userId="S::michelle@soroptimist.org::0345ca98-4bf3-481a-907c-4380d9b3ff28" providerId="AD" clId="Web-{736CCC98-CEAF-7C31-7AF8-AB89C4E7DB0A}" dt="2024-03-07T17:47:38.888" v="97"/>
          <pc:sldLayoutMkLst>
            <pc:docMk/>
            <pc:sldMasterMk cId="1994427104" sldId="2147483674"/>
            <pc:sldLayoutMk cId="22351726" sldId="214748368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8DF2D-7F92-2A4E-B13A-DA9D502057DA}" type="datetimeFigureOut">
              <a:rPr lang="en-US" smtClean="0"/>
              <a:t>3/7/2024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1108A7-A47F-CD43-94C8-4F2460747BCD}" type="slidenum">
              <a:rPr lang="en-US" smtClean="0"/>
              <a:t>‹#›</a:t>
            </a:fld>
            <a:endParaRPr lang="en-US"/>
          </a:p>
        </p:txBody>
      </p:sp>
    </p:spTree>
    <p:extLst>
      <p:ext uri="{BB962C8B-B14F-4D97-AF65-F5344CB8AC3E}">
        <p14:creationId xmlns:p14="http://schemas.microsoft.com/office/powerpoint/2010/main" val="2198798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rPr>
              <a:t>I am SIA Board Director {</a:t>
            </a:r>
            <a:r>
              <a:rPr lang="en-US" b="1" i="1" u="none" strike="noStrike">
                <a:solidFill>
                  <a:srgbClr val="000000"/>
                </a:solidFill>
                <a:effectLst/>
              </a:rPr>
              <a:t>NAME</a:t>
            </a:r>
            <a:r>
              <a:rPr lang="en-US" b="0" i="0" u="none" strike="noStrike">
                <a:solidFill>
                  <a:srgbClr val="000000"/>
                </a:solidFill>
                <a:effectLst/>
              </a:rPr>
              <a:t>}. </a:t>
            </a:r>
            <a:br>
              <a:rPr lang="en-US" b="0" i="0" u="none" strike="noStrike">
                <a:effectLst/>
                <a:cs typeface="+mn-lt"/>
              </a:rPr>
            </a:br>
            <a:br>
              <a:rPr lang="en-US" b="0" i="0" u="none" strike="noStrike">
                <a:effectLst/>
                <a:latin typeface="Nunito" pitchFamily="2" charset="77"/>
              </a:rPr>
            </a:br>
            <a:r>
              <a:rPr lang="en-US" b="0" i="0" u="none" strike="noStrike">
                <a:solidFill>
                  <a:srgbClr val="000000"/>
                </a:solidFill>
                <a:effectLst/>
                <a:latin typeface="Nunito"/>
              </a:rPr>
              <a:t>I am going to walk through a few topics that, on the surface, may feel a bit unrelated, but bear with me. I promise to bring them all together to give you an understanding of how key decisions are made within Soroptimist.</a:t>
            </a:r>
            <a:r>
              <a:rPr lang="en-US">
                <a:solidFill>
                  <a:srgbClr val="000000"/>
                </a:solidFill>
                <a:latin typeface="Nunito"/>
              </a:rPr>
              <a:t>  </a:t>
            </a:r>
            <a:endParaRPr lang="en-US" b="0" i="0" u="none" strike="noStrike">
              <a:solidFill>
                <a:srgbClr val="000000"/>
              </a:solidFill>
              <a:effectLst/>
              <a:latin typeface="Nunito" pitchFamily="2" charset="77"/>
            </a:endParaRPr>
          </a:p>
          <a:p>
            <a:pPr algn="l" rtl="0" fontAlgn="base"/>
            <a:r>
              <a:rPr lang="en-US" sz="1800" b="0" i="0">
                <a:solidFill>
                  <a:srgbClr val="434343"/>
                </a:solidFill>
                <a:effectLst/>
                <a:latin typeface="Nunito"/>
              </a:rPr>
              <a:t>   </a:t>
            </a:r>
            <a:endParaRPr lang="en-US" sz="2800" b="0" i="0">
              <a:solidFill>
                <a:srgbClr val="000000"/>
              </a:solidFill>
              <a:effectLst/>
              <a:latin typeface="Nunito"/>
            </a:endParaRPr>
          </a:p>
        </p:txBody>
      </p:sp>
      <p:sp>
        <p:nvSpPr>
          <p:cNvPr id="4" name="Slide Number Placeholder 3"/>
          <p:cNvSpPr>
            <a:spLocks noGrp="1"/>
          </p:cNvSpPr>
          <p:nvPr>
            <p:ph type="sldNum" sz="quarter" idx="5"/>
          </p:nvPr>
        </p:nvSpPr>
        <p:spPr/>
        <p:txBody>
          <a:bodyPr/>
          <a:lstStyle/>
          <a:p>
            <a:fld id="{F71108A7-A47F-CD43-94C8-4F2460747BCD}" type="slidenum">
              <a:rPr lang="en-US" smtClean="0"/>
              <a:t>1</a:t>
            </a:fld>
            <a:endParaRPr lang="en-US"/>
          </a:p>
        </p:txBody>
      </p:sp>
    </p:spTree>
    <p:extLst>
      <p:ext uri="{BB962C8B-B14F-4D97-AF65-F5344CB8AC3E}">
        <p14:creationId xmlns:p14="http://schemas.microsoft.com/office/powerpoint/2010/main" val="282638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D800B-5E7C-F51E-1D5C-52A5E8F05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25B1E6-0F14-76BE-964E-5A14F41A2C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65F930-F65E-3D55-1A22-97E555F18321}"/>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As the board of directors – and representatives “OF” the membership body, they are the direction setters.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t>In other words, when you say or hear other members say things like “SIA told us to,” or “SIA has changed the way we do (this thing or that)” or “SIA’s no longer focuses on </a:t>
            </a:r>
            <a:r>
              <a:rPr lang="en-US" b="1"/>
              <a:t>{TAILOR TO A LEGACY PROGRAM IN YOUR AREA} </a:t>
            </a:r>
            <a:r>
              <a:rPr lang="en-US"/>
              <a:t>but instead on Education as a means toward economic empowerment,” what they are actually saying is the </a:t>
            </a:r>
            <a:r>
              <a:rPr lang="en-US" b="1"/>
              <a:t>SIA Board of Directors</a:t>
            </a:r>
            <a:r>
              <a:rPr lang="en-US"/>
              <a:t> has done this thing or that thing. This is a concept that has been difficult for many to grasp.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t>When members say SIA, they often refer to Headquarters or the Headquarters staff.  Many are confused as to how decisions are made.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t>Here is an example: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t>Whenever there is a need to increase dues, members usually say SIA is increasing dues.  They are unfamiliar with the process and often believe this decision comes from headquarters.  When, in fact, the board of directors makes the decision via a vote as representatives of the entire organization.  Let's walk through this process together. </a:t>
            </a:r>
          </a:p>
          <a:p>
            <a:endParaRPr lang="en-US"/>
          </a:p>
          <a:p>
            <a:endParaRPr lang="en-US"/>
          </a:p>
          <a:p>
            <a:endParaRPr lang="en-US"/>
          </a:p>
          <a:p>
            <a:pPr algn="l" rtl="0">
              <a:spcBef>
                <a:spcPts val="0"/>
              </a:spcBef>
              <a:spcAft>
                <a:spcPts val="0"/>
              </a:spcAft>
            </a:pPr>
            <a:endParaRPr lang="en-US"/>
          </a:p>
        </p:txBody>
      </p:sp>
      <p:sp>
        <p:nvSpPr>
          <p:cNvPr id="4" name="Slide Number Placeholder 3">
            <a:extLst>
              <a:ext uri="{FF2B5EF4-FFF2-40B4-BE49-F238E27FC236}">
                <a16:creationId xmlns:a16="http://schemas.microsoft.com/office/drawing/2014/main" id="{F98B3A25-5306-8C70-AD70-533B1FF39929}"/>
              </a:ext>
            </a:extLst>
          </p:cNvPr>
          <p:cNvSpPr>
            <a:spLocks noGrp="1"/>
          </p:cNvSpPr>
          <p:nvPr>
            <p:ph type="sldNum" sz="quarter" idx="5"/>
          </p:nvPr>
        </p:nvSpPr>
        <p:spPr/>
        <p:txBody>
          <a:bodyPr/>
          <a:lstStyle/>
          <a:p>
            <a:fld id="{F71108A7-A47F-CD43-94C8-4F2460747BCD}" type="slidenum">
              <a:rPr lang="en-US" smtClean="0"/>
              <a:t>10</a:t>
            </a:fld>
            <a:endParaRPr lang="en-US"/>
          </a:p>
        </p:txBody>
      </p:sp>
    </p:spTree>
    <p:extLst>
      <p:ext uri="{BB962C8B-B14F-4D97-AF65-F5344CB8AC3E}">
        <p14:creationId xmlns:p14="http://schemas.microsoft.com/office/powerpoint/2010/main" val="4227487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B98DF-6BCB-82EE-625A-DB903B7AC6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3DF551-8624-C37B-B2B7-90378B66E5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2F528F-AD9E-BE78-CD53-D380173DFB25}"/>
              </a:ext>
            </a:extLst>
          </p:cNvPr>
          <p:cNvSpPr>
            <a:spLocks noGrp="1"/>
          </p:cNvSpPr>
          <p:nvPr>
            <p:ph type="body" idx="1"/>
          </p:nvPr>
        </p:nvSpPr>
        <p:spPr/>
        <p:txBody>
          <a:bodyPr/>
          <a:lstStyle/>
          <a:p>
            <a:r>
              <a:rPr lang="en-US"/>
              <a:t>Annually, the SIA Board of Directors meet to review the current strategic plan.  At that meeting, they work collectively to establish and/or re-establish the strategic plan and corresponding goals and objectives for the following fiscal year.  </a:t>
            </a:r>
          </a:p>
          <a:p>
            <a:endParaRPr lang="en-US"/>
          </a:p>
          <a:p>
            <a:r>
              <a:rPr lang="en-US"/>
              <a:t>The board sets the strategic plan as representative of the entire membership body via a majority vote. After that, SIA Headquarters staff – at the direction of the Executive Director work to develop tactics and a corresponding budget necessary to facilitate those tactics and work towards the achievement of the objectives set by the board.  The Board then reviews the tactics and approves the budget.  Once the budget is approved – which may include or require an annual dues increase – Headquarters staff communicates the increase to members via various avenues and media.  </a:t>
            </a:r>
          </a:p>
          <a:p>
            <a:endParaRPr lang="en-US"/>
          </a:p>
          <a:p>
            <a:r>
              <a:rPr lang="en-US"/>
              <a:t>During the year, the board receives budget and other monitoring reports that allow them to monitor the business operation and ensure it is in accordance with the strategic direction they’ve set.</a:t>
            </a:r>
          </a:p>
          <a:p>
            <a:endParaRPr lang="en-US"/>
          </a:p>
        </p:txBody>
      </p:sp>
      <p:sp>
        <p:nvSpPr>
          <p:cNvPr id="4" name="Slide Number Placeholder 3">
            <a:extLst>
              <a:ext uri="{FF2B5EF4-FFF2-40B4-BE49-F238E27FC236}">
                <a16:creationId xmlns:a16="http://schemas.microsoft.com/office/drawing/2014/main" id="{11CAC3DE-CFCF-89A9-12F7-2290E6004DE9}"/>
              </a:ext>
            </a:extLst>
          </p:cNvPr>
          <p:cNvSpPr>
            <a:spLocks noGrp="1"/>
          </p:cNvSpPr>
          <p:nvPr>
            <p:ph type="sldNum" sz="quarter" idx="5"/>
          </p:nvPr>
        </p:nvSpPr>
        <p:spPr/>
        <p:txBody>
          <a:bodyPr/>
          <a:lstStyle/>
          <a:p>
            <a:fld id="{F71108A7-A47F-CD43-94C8-4F2460747BCD}" type="slidenum">
              <a:rPr lang="en-US" smtClean="0"/>
              <a:t>11</a:t>
            </a:fld>
            <a:endParaRPr lang="en-US"/>
          </a:p>
        </p:txBody>
      </p:sp>
    </p:spTree>
    <p:extLst>
      <p:ext uri="{BB962C8B-B14F-4D97-AF65-F5344CB8AC3E}">
        <p14:creationId xmlns:p14="http://schemas.microsoft.com/office/powerpoint/2010/main" val="1604242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try another one:</a:t>
            </a:r>
          </a:p>
          <a:p>
            <a:endParaRPr lang="en-US"/>
          </a:p>
          <a:p>
            <a:r>
              <a:rPr lang="en-US"/>
              <a:t>You all may be familiar with the training opportunities such as: (List training opportunities)  </a:t>
            </a:r>
          </a:p>
          <a:p>
            <a:endParaRPr lang="en-US"/>
          </a:p>
          <a:p>
            <a:r>
              <a:rPr lang="en-US"/>
              <a:t>These opportunities are a result of member and leadership engagement via surveys and other direct engagement efforts.  Members express an ongoing need or interest in a particular topic.  That information is shared with headquarters staff.  </a:t>
            </a:r>
          </a:p>
          <a:p>
            <a:endParaRPr lang="en-US"/>
          </a:p>
          <a:p>
            <a:r>
              <a:rPr lang="en-US"/>
              <a:t>Let's take the development of the leadership round table as a prime example of such efforts.  To most, it may seem like the Leadership Round Table just appeared. However, it is a result of many years of research and, most importantly, member and leader engagement.  We found that there was a need for leadership training over and above what may have been provided at the club and region levels.   Headquarters staff then present the concept to the Board of directors, who then approve the program’s use of resources and structure.  It is then implemented and operationalized by staff.  Via monitoring reports and various updates, the board is made aware of the progress and successes related to the program.</a:t>
            </a:r>
          </a:p>
          <a:p>
            <a:endParaRPr lang="en-US"/>
          </a:p>
          <a:p>
            <a:endParaRPr lang="en-US"/>
          </a:p>
          <a:p>
            <a:r>
              <a:rPr lang="en-US" b="1"/>
              <a:t>{Maybe add an additional example or enlist an example from the audience}</a:t>
            </a:r>
          </a:p>
        </p:txBody>
      </p:sp>
      <p:sp>
        <p:nvSpPr>
          <p:cNvPr id="4" name="Slide Number Placeholder 3"/>
          <p:cNvSpPr>
            <a:spLocks noGrp="1"/>
          </p:cNvSpPr>
          <p:nvPr>
            <p:ph type="sldNum" sz="quarter" idx="5"/>
          </p:nvPr>
        </p:nvSpPr>
        <p:spPr/>
        <p:txBody>
          <a:bodyPr/>
          <a:lstStyle/>
          <a:p>
            <a:fld id="{F71108A7-A47F-CD43-94C8-4F2460747BCD}" type="slidenum">
              <a:rPr lang="en-US" smtClean="0"/>
              <a:t>12</a:t>
            </a:fld>
            <a:endParaRPr lang="en-US"/>
          </a:p>
        </p:txBody>
      </p:sp>
    </p:spTree>
    <p:extLst>
      <p:ext uri="{BB962C8B-B14F-4D97-AF65-F5344CB8AC3E}">
        <p14:creationId xmlns:p14="http://schemas.microsoft.com/office/powerpoint/2010/main" val="2133400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US" sz="1800" b="0" i="0" u="none" strike="noStrike">
                <a:solidFill>
                  <a:srgbClr val="434343"/>
                </a:solidFill>
                <a:effectLst/>
                <a:latin typeface="Nunito" pitchFamily="2" charset="77"/>
              </a:rPr>
              <a:t>I hope one of the major points you take away from those examples is the importance of your voice as a member.  There are several ways you can effectively share your voice.  The first and most important one is voting. As in any democratic system, if you don’t vote, your voice won’t count.  There are multiple opportunities to vote – for your club leadership, region leadership, and board leadership.  Unfortunately, the current percentage of members who vote in elections is very low.  Another opportunity to vote is at the Convention during the general meeting via your club delegates.  Typically, less than 25% of our club delegates attend the convention.</a:t>
            </a:r>
          </a:p>
          <a:p>
            <a:pPr algn="l" rtl="0">
              <a:spcBef>
                <a:spcPts val="0"/>
              </a:spcBef>
              <a:spcAft>
                <a:spcPts val="0"/>
              </a:spcAft>
            </a:pPr>
            <a:endParaRPr lang="en-US" sz="1800" b="0" i="0" u="none" strike="noStrike">
              <a:solidFill>
                <a:srgbClr val="434343"/>
              </a:solidFill>
              <a:effectLst/>
              <a:latin typeface="Nunito" pitchFamily="2" charset="77"/>
            </a:endParaRPr>
          </a:p>
          <a:p>
            <a:pPr algn="l" rtl="0">
              <a:spcBef>
                <a:spcPts val="0"/>
              </a:spcBef>
              <a:spcAft>
                <a:spcPts val="0"/>
              </a:spcAft>
            </a:pPr>
            <a:r>
              <a:rPr lang="en-US" sz="1800" b="0" i="0" u="none" strike="noStrike">
                <a:solidFill>
                  <a:srgbClr val="434343"/>
                </a:solidFill>
                <a:effectLst/>
                <a:latin typeface="Nunito" pitchFamily="2" charset="77"/>
              </a:rPr>
              <a:t>The other way to have your voice count is via surveys.  Headquarters issues multiple surveys annually.  They are designed to collect data to inform board decisions.  Please take a moment to respond to them when they come your way.</a:t>
            </a:r>
          </a:p>
          <a:p>
            <a:pPr algn="l" rtl="0">
              <a:spcBef>
                <a:spcPts val="0"/>
              </a:spcBef>
              <a:spcAft>
                <a:spcPts val="0"/>
              </a:spcAft>
            </a:pPr>
            <a:endParaRPr lang="en-US" sz="1800" b="0" i="0" u="none" strike="noStrike">
              <a:solidFill>
                <a:srgbClr val="434343"/>
              </a:solidFill>
              <a:effectLst/>
              <a:latin typeface="Nunito" pitchFamily="2" charset="77"/>
            </a:endParaRPr>
          </a:p>
          <a:p>
            <a:pPr algn="l" rtl="0">
              <a:spcBef>
                <a:spcPts val="0"/>
              </a:spcBef>
              <a:spcAft>
                <a:spcPts val="0"/>
              </a:spcAft>
            </a:pPr>
            <a:r>
              <a:rPr lang="en-US" sz="1800" b="0" i="0" u="none" strike="noStrike">
                <a:solidFill>
                  <a:srgbClr val="434343"/>
                </a:solidFill>
                <a:effectLst/>
                <a:latin typeface="Nunito" pitchFamily="2" charset="77"/>
              </a:rPr>
              <a:t>And lastly, reach out to SIA Headquarters.  They would love to hear from you: the good and the bad.  If you feel like we are doing something amazing and you really like the direction, let them know, and if you have suggestions on how we could improve, they would love to hear that as well.  Just remember that we are an organization of over 25 thousand members, all with varying thoughts, opinions, and viewpoints.  There are many things to consider when you are a representative “OF.” </a:t>
            </a:r>
            <a:endParaRPr lang="en-US" sz="1800"/>
          </a:p>
        </p:txBody>
      </p:sp>
      <p:sp>
        <p:nvSpPr>
          <p:cNvPr id="4" name="Slide Number Placeholder 3"/>
          <p:cNvSpPr>
            <a:spLocks noGrp="1"/>
          </p:cNvSpPr>
          <p:nvPr>
            <p:ph type="sldNum" sz="quarter" idx="5"/>
          </p:nvPr>
        </p:nvSpPr>
        <p:spPr/>
        <p:txBody>
          <a:bodyPr/>
          <a:lstStyle/>
          <a:p>
            <a:fld id="{F71108A7-A47F-CD43-94C8-4F2460747BCD}" type="slidenum">
              <a:rPr lang="en-US" smtClean="0"/>
              <a:t>13</a:t>
            </a:fld>
            <a:endParaRPr lang="en-US"/>
          </a:p>
        </p:txBody>
      </p:sp>
    </p:spTree>
    <p:extLst>
      <p:ext uri="{BB962C8B-B14F-4D97-AF65-F5344CB8AC3E}">
        <p14:creationId xmlns:p14="http://schemas.microsoft.com/office/powerpoint/2010/main" val="1331263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I conclude and before I take questions, I want to make sure we review the key takeaways from this workshop session:</a:t>
            </a:r>
          </a:p>
          <a:p>
            <a:endParaRPr lang="en-US"/>
          </a:p>
          <a:p>
            <a:r>
              <a:rPr lang="en-US"/>
              <a:t>1. SIA has a strategic board that is responsible for setting the direction of the organization and monitoring its progress and resources</a:t>
            </a:r>
          </a:p>
          <a:p>
            <a:r>
              <a:rPr lang="en-US"/>
              <a:t>2. SIA’s board of directors are representatives “OF” the entire membership and follow that thought process when making decisions.  Their goal is to make decisions for the good of the organization as a whole, all of its members, and the women and girls we serve.</a:t>
            </a:r>
          </a:p>
          <a:p>
            <a:r>
              <a:rPr lang="en-US"/>
              <a:t>3. SIA Headquarters staff is there to implement those decisions and, via the direction of the ED/CEO, is responsible for the organization’s daily operations.</a:t>
            </a:r>
          </a:p>
          <a:p>
            <a:r>
              <a:rPr lang="en-US"/>
              <a:t>4. I can not stress enough the importance of member engagement and making your voice heard. </a:t>
            </a:r>
          </a:p>
          <a:p>
            <a:endParaRPr lang="en-US"/>
          </a:p>
          <a:p>
            <a:r>
              <a:rPr lang="en-US"/>
              <a:t>I will now take questions.</a:t>
            </a:r>
          </a:p>
        </p:txBody>
      </p:sp>
      <p:sp>
        <p:nvSpPr>
          <p:cNvPr id="4" name="Slide Number Placeholder 3"/>
          <p:cNvSpPr>
            <a:spLocks noGrp="1"/>
          </p:cNvSpPr>
          <p:nvPr>
            <p:ph type="sldNum" sz="quarter" idx="5"/>
          </p:nvPr>
        </p:nvSpPr>
        <p:spPr/>
        <p:txBody>
          <a:bodyPr/>
          <a:lstStyle/>
          <a:p>
            <a:fld id="{F71108A7-A47F-CD43-94C8-4F2460747BCD}" type="slidenum">
              <a:rPr lang="en-US" smtClean="0"/>
              <a:t>14</a:t>
            </a:fld>
            <a:endParaRPr lang="en-US"/>
          </a:p>
        </p:txBody>
      </p:sp>
    </p:spTree>
    <p:extLst>
      <p:ext uri="{BB962C8B-B14F-4D97-AF65-F5344CB8AC3E}">
        <p14:creationId xmlns:p14="http://schemas.microsoft.com/office/powerpoint/2010/main" val="2418801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6CF57-B54A-4C78-2908-AD4A6D7EA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14FF99-2D27-4AAE-0840-D981ED649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CF38D6-3449-DA4C-F0F4-22B76353477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60BBCB-80B3-BCC9-0CC8-B1F3F7C065CA}"/>
              </a:ext>
            </a:extLst>
          </p:cNvPr>
          <p:cNvSpPr>
            <a:spLocks noGrp="1"/>
          </p:cNvSpPr>
          <p:nvPr>
            <p:ph type="sldNum" sz="quarter" idx="5"/>
          </p:nvPr>
        </p:nvSpPr>
        <p:spPr/>
        <p:txBody>
          <a:bodyPr/>
          <a:lstStyle/>
          <a:p>
            <a:fld id="{F71108A7-A47F-CD43-94C8-4F2460747BCD}" type="slidenum">
              <a:rPr lang="en-US" smtClean="0"/>
              <a:t>15</a:t>
            </a:fld>
            <a:endParaRPr lang="en-US"/>
          </a:p>
        </p:txBody>
      </p:sp>
    </p:spTree>
    <p:extLst>
      <p:ext uri="{BB962C8B-B14F-4D97-AF65-F5344CB8AC3E}">
        <p14:creationId xmlns:p14="http://schemas.microsoft.com/office/powerpoint/2010/main" val="2984543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1143000"/>
            <a:ext cx="4740275" cy="2667000"/>
          </a:xfrm>
        </p:spPr>
      </p:sp>
      <p:sp>
        <p:nvSpPr>
          <p:cNvPr id="3" name="Notes Placeholder 2"/>
          <p:cNvSpPr>
            <a:spLocks noGrp="1"/>
          </p:cNvSpPr>
          <p:nvPr>
            <p:ph type="body" idx="1"/>
          </p:nvPr>
        </p:nvSpPr>
        <p:spPr>
          <a:xfrm>
            <a:off x="685800" y="4038600"/>
            <a:ext cx="5486400" cy="3962400"/>
          </a:xfrm>
        </p:spPr>
        <p:txBody>
          <a:bodyPr/>
          <a:lstStyle/>
          <a:p>
            <a:br>
              <a:rPr lang="en-US"/>
            </a:br>
            <a:r>
              <a:rPr lang="en-US"/>
              <a:t>Our learning objectives for today are:</a:t>
            </a:r>
          </a:p>
          <a:p>
            <a:endParaRPr lang="en-US"/>
          </a:p>
          <a:p>
            <a:pPr marL="171450" indent="-171450">
              <a:buFont typeface="Arial" panose="020B0604020202020204" pitchFamily="34" charset="0"/>
              <a:buChar char="•"/>
            </a:pPr>
            <a:r>
              <a:rPr lang="en-US"/>
              <a:t>Understand the difference between Strategic versus Working boards and what type of board SIA has.</a:t>
            </a:r>
          </a:p>
          <a:p>
            <a:pPr marL="171450" indent="-171450">
              <a:buFont typeface="Arial" panose="020B0604020202020204" pitchFamily="34" charset="0"/>
              <a:buChar char="•"/>
            </a:pPr>
            <a:r>
              <a:rPr lang="en-US"/>
              <a:t>Review the history and structure of our federation.</a:t>
            </a:r>
          </a:p>
          <a:p>
            <a:pPr marL="171450" indent="-171450">
              <a:buFont typeface="Arial" panose="020B0604020202020204" pitchFamily="34" charset="0"/>
              <a:buChar char="•"/>
            </a:pPr>
            <a:r>
              <a:rPr lang="en-US"/>
              <a:t>Learn how the board makes informed decisions based on what is in the best interest of our organization as a whole.  The concept of representation “OF”.</a:t>
            </a:r>
          </a:p>
          <a:p>
            <a:pPr marL="171450" indent="-171450">
              <a:buFont typeface="Arial" panose="020B0604020202020204" pitchFamily="34" charset="0"/>
              <a:buChar char="•"/>
            </a:pPr>
            <a:r>
              <a:rPr lang="en-US"/>
              <a:t>Understand how stakeholders like yourselves are engaged and play a key role in SIA’s decision-making process. </a:t>
            </a:r>
          </a:p>
          <a:p>
            <a:endParaRPr lang="en-US"/>
          </a:p>
          <a:p>
            <a:r>
              <a:rPr lang="en-US"/>
              <a:t>After that, I will open the floor for questions and hopefully answer those questions.</a:t>
            </a:r>
          </a:p>
        </p:txBody>
      </p:sp>
      <p:sp>
        <p:nvSpPr>
          <p:cNvPr id="4" name="Slide Number Placeholder 3"/>
          <p:cNvSpPr>
            <a:spLocks noGrp="1"/>
          </p:cNvSpPr>
          <p:nvPr>
            <p:ph type="sldNum" sz="quarter" idx="5"/>
          </p:nvPr>
        </p:nvSpPr>
        <p:spPr/>
        <p:txBody>
          <a:bodyPr/>
          <a:lstStyle/>
          <a:p>
            <a:fld id="{F71108A7-A47F-CD43-94C8-4F2460747BCD}" type="slidenum">
              <a:rPr lang="en-US" smtClean="0"/>
              <a:t>2</a:t>
            </a:fld>
            <a:endParaRPr lang="en-US"/>
          </a:p>
        </p:txBody>
      </p:sp>
    </p:spTree>
    <p:extLst>
      <p:ext uri="{BB962C8B-B14F-4D97-AF65-F5344CB8AC3E}">
        <p14:creationId xmlns:p14="http://schemas.microsoft.com/office/powerpoint/2010/main" val="2940785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50637-33C9-6FD2-72D5-4996B1C774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407650-EBCF-5992-CAAC-A4E0220A7A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8D3EC3-FCD3-7BD7-3D36-D6C80B66D974}"/>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Let’s start with defining the difference between a working board and a strategic board.</a:t>
            </a:r>
          </a:p>
          <a:p>
            <a:pPr algn="l" rtl="0">
              <a:spcBef>
                <a:spcPts val="0"/>
              </a:spcBef>
              <a:spcAft>
                <a:spcPts val="0"/>
              </a:spcAft>
            </a:pPr>
            <a:endParaRPr lang="en-US"/>
          </a:p>
        </p:txBody>
      </p:sp>
      <p:sp>
        <p:nvSpPr>
          <p:cNvPr id="4" name="Slide Number Placeholder 3">
            <a:extLst>
              <a:ext uri="{FF2B5EF4-FFF2-40B4-BE49-F238E27FC236}">
                <a16:creationId xmlns:a16="http://schemas.microsoft.com/office/drawing/2014/main" id="{08FC025A-DFE1-3EA4-5EC5-880CB4910EE8}"/>
              </a:ext>
            </a:extLst>
          </p:cNvPr>
          <p:cNvSpPr>
            <a:spLocks noGrp="1"/>
          </p:cNvSpPr>
          <p:nvPr>
            <p:ph type="sldNum" sz="quarter" idx="5"/>
          </p:nvPr>
        </p:nvSpPr>
        <p:spPr/>
        <p:txBody>
          <a:bodyPr/>
          <a:lstStyle/>
          <a:p>
            <a:fld id="{F71108A7-A47F-CD43-94C8-4F2460747BCD}" type="slidenum">
              <a:rPr lang="en-US" smtClean="0"/>
              <a:t>3</a:t>
            </a:fld>
            <a:endParaRPr lang="en-US"/>
          </a:p>
        </p:txBody>
      </p:sp>
    </p:spTree>
    <p:extLst>
      <p:ext uri="{BB962C8B-B14F-4D97-AF65-F5344CB8AC3E}">
        <p14:creationId xmlns:p14="http://schemas.microsoft.com/office/powerpoint/2010/main" val="1252792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BF070-6B93-B943-7A64-C32D575A2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711E72-80DD-AE6F-195A-8C696176DB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7888B-522F-A38D-C379-0F15EE7F82E5}"/>
              </a:ext>
            </a:extLst>
          </p:cNvPr>
          <p:cNvSpPr>
            <a:spLocks noGrp="1"/>
          </p:cNvSpPr>
          <p:nvPr>
            <p:ph type="body" idx="1"/>
          </p:nvPr>
        </p:nvSpPr>
        <p:spPr/>
        <p:txBody>
          <a:bodyPr/>
          <a:lstStyle/>
          <a:p>
            <a:pPr>
              <a:defRPr/>
            </a:pPr>
            <a:r>
              <a:rPr lang="en-US"/>
              <a:t>Working boards are typically </a:t>
            </a:r>
            <a:r>
              <a:rPr lang="en-US" sz="1200" b="0" i="0">
                <a:solidFill>
                  <a:srgbClr val="040C28"/>
                </a:solidFill>
                <a:effectLst/>
              </a:rPr>
              <a:t>a group of directors actively participating in the organization's daily activities</a:t>
            </a:r>
            <a:r>
              <a:rPr lang="en-US" sz="1200" b="0" i="0">
                <a:solidFill>
                  <a:srgbClr val="202124"/>
                </a:solidFill>
                <a:effectLst/>
              </a:rPr>
              <a:t>. It is a governing board with additional responsibilities: Directors perform their strategic and fiduciary duties and participate in the organization's day-to-day functions.</a:t>
            </a:r>
            <a:r>
              <a:rPr lang="en-US">
                <a:solidFill>
                  <a:srgbClr val="202124"/>
                </a:solidFill>
              </a:rPr>
              <a:t>  </a:t>
            </a:r>
            <a:endParaRPr lang="en-US" sz="1200" b="0" i="0">
              <a:solidFill>
                <a:srgbClr val="202124"/>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202124"/>
              </a:solidFill>
              <a:effectLst/>
            </a:endParaRPr>
          </a:p>
          <a:p>
            <a:pPr>
              <a:defRPr/>
            </a:pPr>
            <a:r>
              <a:rPr lang="en-US" sz="1200" b="0" i="0">
                <a:solidFill>
                  <a:srgbClr val="202124"/>
                </a:solidFill>
                <a:effectLst/>
              </a:rPr>
              <a:t>You may be more familiar with a working board structure</a:t>
            </a:r>
            <a:r>
              <a:rPr lang="en-US">
                <a:solidFill>
                  <a:srgbClr val="202124"/>
                </a:solidFill>
              </a:rPr>
              <a:t>,</a:t>
            </a:r>
            <a:r>
              <a:rPr lang="en-US" sz="1200" b="0" i="0">
                <a:solidFill>
                  <a:srgbClr val="202124"/>
                </a:solidFill>
                <a:effectLst/>
              </a:rPr>
              <a:t> as it is typically how clubs and regions operate.</a:t>
            </a:r>
            <a:r>
              <a:rPr lang="en-US">
                <a:solidFill>
                  <a:srgbClr val="202124"/>
                </a:solidFill>
              </a:rPr>
              <a:t> </a:t>
            </a:r>
            <a:r>
              <a:rPr lang="en-US" sz="1200" b="0" i="0">
                <a:solidFill>
                  <a:srgbClr val="202124"/>
                </a:solidFill>
                <a:effectLst/>
              </a:rPr>
              <a:t> The club leadership is responsible for setting the plan for the club year and operationalizing that plan.</a:t>
            </a:r>
            <a:endParaRPr lang="en-US" sz="1200" b="0" i="0">
              <a:solidFill>
                <a:srgbClr val="202124"/>
              </a:solidFill>
              <a:effectLst/>
              <a:ea typeface="Calibri"/>
              <a:cs typeface="Calibri"/>
            </a:endParaRPr>
          </a:p>
          <a:p>
            <a:pPr algn="l" rtl="0">
              <a:spcBef>
                <a:spcPts val="0"/>
              </a:spcBef>
              <a:spcAft>
                <a:spcPts val="0"/>
              </a:spcAft>
            </a:pPr>
            <a:endParaRPr lang="en-US"/>
          </a:p>
        </p:txBody>
      </p:sp>
      <p:sp>
        <p:nvSpPr>
          <p:cNvPr id="4" name="Slide Number Placeholder 3">
            <a:extLst>
              <a:ext uri="{FF2B5EF4-FFF2-40B4-BE49-F238E27FC236}">
                <a16:creationId xmlns:a16="http://schemas.microsoft.com/office/drawing/2014/main" id="{423EF152-8864-9162-E80F-FC0DA20E47D3}"/>
              </a:ext>
            </a:extLst>
          </p:cNvPr>
          <p:cNvSpPr>
            <a:spLocks noGrp="1"/>
          </p:cNvSpPr>
          <p:nvPr>
            <p:ph type="sldNum" sz="quarter" idx="5"/>
          </p:nvPr>
        </p:nvSpPr>
        <p:spPr/>
        <p:txBody>
          <a:bodyPr/>
          <a:lstStyle/>
          <a:p>
            <a:fld id="{F71108A7-A47F-CD43-94C8-4F2460747BCD}" type="slidenum">
              <a:rPr lang="en-US" smtClean="0"/>
              <a:t>4</a:t>
            </a:fld>
            <a:endParaRPr lang="en-US"/>
          </a:p>
        </p:txBody>
      </p:sp>
    </p:spTree>
    <p:extLst>
      <p:ext uri="{BB962C8B-B14F-4D97-AF65-F5344CB8AC3E}">
        <p14:creationId xmlns:p14="http://schemas.microsoft.com/office/powerpoint/2010/main" val="1024453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A5FF1-053F-1E69-7ABF-13DE494BCA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231E2A-D87F-47F5-C613-57CC68354B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2531D-A266-2B02-A7D1-3A14812C92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Strategic Boards, also often called governing boards, function a bit differently. These boards are </a:t>
            </a:r>
            <a:r>
              <a:rPr lang="en-US" sz="1200" b="0" i="0">
                <a:solidFill>
                  <a:srgbClr val="202124"/>
                </a:solidFill>
                <a:effectLst/>
              </a:rPr>
              <a:t>responsible for setting the organization’s strategic direction and ensuring it is aligned with its mission and values. The board also monitors the implementation of the strategic plan and oversees the use and development of resources.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20212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202124"/>
                </a:solidFill>
                <a:effectLst/>
              </a:rPr>
              <a:t>As in the case of SIA and many US corporations, they usually have a paid professional staff to operationalize or implement the strategic plan as established by this board.</a:t>
            </a:r>
          </a:p>
          <a:p>
            <a:pPr algn="l" rtl="0">
              <a:spcBef>
                <a:spcPts val="0"/>
              </a:spcBef>
              <a:spcAft>
                <a:spcPts val="0"/>
              </a:spcAft>
            </a:pPr>
            <a:endParaRPr lang="en-US"/>
          </a:p>
        </p:txBody>
      </p:sp>
      <p:sp>
        <p:nvSpPr>
          <p:cNvPr id="4" name="Slide Number Placeholder 3">
            <a:extLst>
              <a:ext uri="{FF2B5EF4-FFF2-40B4-BE49-F238E27FC236}">
                <a16:creationId xmlns:a16="http://schemas.microsoft.com/office/drawing/2014/main" id="{0200602E-F90F-A6B7-3F45-D9C54B10D2B7}"/>
              </a:ext>
            </a:extLst>
          </p:cNvPr>
          <p:cNvSpPr>
            <a:spLocks noGrp="1"/>
          </p:cNvSpPr>
          <p:nvPr>
            <p:ph type="sldNum" sz="quarter" idx="5"/>
          </p:nvPr>
        </p:nvSpPr>
        <p:spPr/>
        <p:txBody>
          <a:bodyPr/>
          <a:lstStyle/>
          <a:p>
            <a:fld id="{F71108A7-A47F-CD43-94C8-4F2460747BCD}" type="slidenum">
              <a:rPr lang="en-US" smtClean="0"/>
              <a:t>5</a:t>
            </a:fld>
            <a:endParaRPr lang="en-US"/>
          </a:p>
        </p:txBody>
      </p:sp>
    </p:spTree>
    <p:extLst>
      <p:ext uri="{BB962C8B-B14F-4D97-AF65-F5344CB8AC3E}">
        <p14:creationId xmlns:p14="http://schemas.microsoft.com/office/powerpoint/2010/main" val="2219862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have established the difference between a working and strategic board.  Let's talk a little bit about the foundation of SIA and how this structure came to be.  A good first step to understanding where you are is understanding how you got there.</a:t>
            </a:r>
          </a:p>
          <a:p>
            <a:endParaRPr lang="en-US"/>
          </a:p>
          <a:p>
            <a:r>
              <a:rPr lang="en-US"/>
              <a:t>So, let’s start from the beginning.  </a:t>
            </a:r>
          </a:p>
          <a:p>
            <a:endParaRPr lang="en-US"/>
          </a:p>
          <a:p>
            <a:endParaRPr lang="en-US"/>
          </a:p>
          <a:p>
            <a:r>
              <a:rPr lang="en-US"/>
              <a:t>In 1921 the beginnings of Soroptimist International of the Americas was formed.  As the diagram shows, shortly after Soroptimist International of Europe was formed, Soroptimist International was formed as a linkage between the two initial federations. To follow were SI Great Britain and Ireland (who hosted the SI convention last year in Dublin), SI South East Asia Pacific (formally SI South West Pacific), and the newest Federation, SI Africa—totaling what we now know as the five federations that make up SI.</a:t>
            </a:r>
          </a:p>
          <a:p>
            <a:endParaRPr lang="en-US"/>
          </a:p>
          <a:p>
            <a:r>
              <a:rPr lang="en-US"/>
              <a:t>SI initially followed what would be considered a top-down leadership approach, where SI set the direction and took on a more parental role over the federations. Over time, the structure gradually shifted to a bottom-up design. One in which each of the various federations, including SIA, control SI by serving as its leadership via a working board made up of members from representatives from the multiple federations.</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F71108A7-A47F-CD43-94C8-4F2460747BCD}" type="slidenum">
              <a:rPr lang="en-US" smtClean="0"/>
              <a:t>6</a:t>
            </a:fld>
            <a:endParaRPr lang="en-US"/>
          </a:p>
        </p:txBody>
      </p:sp>
    </p:spTree>
    <p:extLst>
      <p:ext uri="{BB962C8B-B14F-4D97-AF65-F5344CB8AC3E}">
        <p14:creationId xmlns:p14="http://schemas.microsoft.com/office/powerpoint/2010/main" val="2478891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SIA’s board was initially comprised of leadership from each region and was rather large, with board members actively working on the organization’s daily operations.  Over the last 25+ years, SIA’s board began to lean more toward a strategic board consisting of representatives from various Electoral areas. This reduced the size of the board to 14 members.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With the reduction in size and hiring of additional professional staff, including an Executive Director/CEO, the board now functions as a strategic board. It relies on staff, at the direction of the ED/CEO to manage daily operations.</a:t>
            </a:r>
          </a:p>
          <a:p>
            <a:endParaRPr lang="en-US"/>
          </a:p>
        </p:txBody>
      </p:sp>
      <p:sp>
        <p:nvSpPr>
          <p:cNvPr id="4" name="Slide Number Placeholder 3"/>
          <p:cNvSpPr>
            <a:spLocks noGrp="1"/>
          </p:cNvSpPr>
          <p:nvPr>
            <p:ph type="sldNum" sz="quarter" idx="5"/>
          </p:nvPr>
        </p:nvSpPr>
        <p:spPr/>
        <p:txBody>
          <a:bodyPr/>
          <a:lstStyle/>
          <a:p>
            <a:fld id="{F71108A7-A47F-CD43-94C8-4F2460747BCD}" type="slidenum">
              <a:rPr lang="en-US" smtClean="0"/>
              <a:t>7</a:t>
            </a:fld>
            <a:endParaRPr lang="en-US"/>
          </a:p>
        </p:txBody>
      </p:sp>
    </p:spTree>
    <p:extLst>
      <p:ext uri="{BB962C8B-B14F-4D97-AF65-F5344CB8AC3E}">
        <p14:creationId xmlns:p14="http://schemas.microsoft.com/office/powerpoint/2010/main" val="1604812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5BD02-8C56-B726-D6F7-4DF165496D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5671B2-7A6D-EE88-EDFA-61E6127378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424F1E-6F55-EE35-E7A6-6364828DEE8F}"/>
              </a:ext>
            </a:extLst>
          </p:cNvPr>
          <p:cNvSpPr>
            <a:spLocks noGrp="1"/>
          </p:cNvSpPr>
          <p:nvPr>
            <p:ph type="body" idx="1"/>
          </p:nvPr>
        </p:nvSpPr>
        <p:spPr/>
        <p:txBody>
          <a:bodyPr/>
          <a:lstStyle/>
          <a:p>
            <a:r>
              <a:rPr lang="en-US"/>
              <a:t>Now, let’s talk about the SIA board of directors and how they operate strategically- with member representation. </a:t>
            </a:r>
          </a:p>
          <a:p>
            <a:endParaRPr lang="en-US"/>
          </a:p>
          <a:p>
            <a:r>
              <a:rPr lang="en-US"/>
              <a:t>You already know that members of our various Electoral Areas, elect our board.  However, you may not be aware that they are elected to represent the entire membership body.  That is the difference between being a representation </a:t>
            </a:r>
            <a:r>
              <a:rPr lang="en-US" b="1"/>
              <a:t>“OF”</a:t>
            </a:r>
            <a:r>
              <a:rPr lang="en-US"/>
              <a:t> versus “</a:t>
            </a:r>
            <a:r>
              <a:rPr lang="en-US" b="1"/>
              <a:t>FOR.</a:t>
            </a:r>
            <a:r>
              <a:rPr lang="en-US"/>
              <a:t>”  </a:t>
            </a:r>
            <a:endParaRPr lang="en-US">
              <a:ea typeface="Calibri"/>
              <a:cs typeface="Calibri"/>
            </a:endParaRPr>
          </a:p>
          <a:p>
            <a:endParaRPr lang="en-US"/>
          </a:p>
          <a:p>
            <a:r>
              <a:rPr lang="en-US"/>
              <a:t>When you are a representative “</a:t>
            </a:r>
            <a:r>
              <a:rPr lang="en-US" b="1"/>
              <a:t>FOR</a:t>
            </a:r>
            <a:r>
              <a:rPr lang="en-US"/>
              <a:t>” – you represent just the members of your own club, region, and/or electoral area.  When you are a representative “OF”- you represent all the members of SIA, all 25000+. This is a very important concept and one that the board uses when making decisions.</a:t>
            </a:r>
            <a:endParaRPr lang="en-US">
              <a:ea typeface="Calibri"/>
              <a:cs typeface="Calibri"/>
            </a:endParaRPr>
          </a:p>
          <a:p>
            <a:endParaRPr lang="en-US"/>
          </a:p>
          <a:p>
            <a:pPr algn="l" rtl="0">
              <a:spcBef>
                <a:spcPts val="0"/>
              </a:spcBef>
              <a:spcAft>
                <a:spcPts val="0"/>
              </a:spcAft>
            </a:pPr>
            <a:endParaRPr lang="en-US"/>
          </a:p>
        </p:txBody>
      </p:sp>
      <p:sp>
        <p:nvSpPr>
          <p:cNvPr id="4" name="Slide Number Placeholder 3">
            <a:extLst>
              <a:ext uri="{FF2B5EF4-FFF2-40B4-BE49-F238E27FC236}">
                <a16:creationId xmlns:a16="http://schemas.microsoft.com/office/drawing/2014/main" id="{4E616396-B81B-925F-C51E-76C23C02016B}"/>
              </a:ext>
            </a:extLst>
          </p:cNvPr>
          <p:cNvSpPr>
            <a:spLocks noGrp="1"/>
          </p:cNvSpPr>
          <p:nvPr>
            <p:ph type="sldNum" sz="quarter" idx="5"/>
          </p:nvPr>
        </p:nvSpPr>
        <p:spPr/>
        <p:txBody>
          <a:bodyPr/>
          <a:lstStyle/>
          <a:p>
            <a:fld id="{F71108A7-A47F-CD43-94C8-4F2460747BCD}" type="slidenum">
              <a:rPr lang="en-US" smtClean="0"/>
              <a:t>8</a:t>
            </a:fld>
            <a:endParaRPr lang="en-US"/>
          </a:p>
        </p:txBody>
      </p:sp>
    </p:spTree>
    <p:extLst>
      <p:ext uri="{BB962C8B-B14F-4D97-AF65-F5344CB8AC3E}">
        <p14:creationId xmlns:p14="http://schemas.microsoft.com/office/powerpoint/2010/main" val="1356024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E7395-2762-DA78-7CC9-1A896FF90D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9C5DFF-21A4-407D-C9E6-6D64FC0E45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AAF26-5E85-E933-B560-F779A6748814}"/>
              </a:ext>
            </a:extLst>
          </p:cNvPr>
          <p:cNvSpPr>
            <a:spLocks noGrp="1"/>
          </p:cNvSpPr>
          <p:nvPr>
            <p:ph type="body" idx="1"/>
          </p:nvPr>
        </p:nvSpPr>
        <p:spPr/>
        <p:txBody>
          <a:bodyPr/>
          <a:lstStyle/>
          <a:p>
            <a:r>
              <a:rPr lang="en-US"/>
              <a:t>And as a strategic board, the primary roles and responsibilities of a director can fall under three categories:</a:t>
            </a:r>
          </a:p>
          <a:p>
            <a:endParaRPr lang="en-US"/>
          </a:p>
          <a:p>
            <a:r>
              <a:rPr lang="en-US"/>
              <a:t>1. Establish the organization's identity – in short, the board establishes who we are and what we do, which is more commonly referred to as our mission and vision.</a:t>
            </a:r>
            <a:endParaRPr lang="en-US">
              <a:ea typeface="Calibri"/>
              <a:cs typeface="Calibri"/>
            </a:endParaRPr>
          </a:p>
          <a:p>
            <a:endParaRPr lang="en-US"/>
          </a:p>
          <a:p>
            <a:r>
              <a:rPr lang="en-US"/>
              <a:t>2. They are also tasked with ensuring we have appropriate or necessary resources to achieve that mission (this is done via budget monitoring and other approval of the use of the organization's resources).</a:t>
            </a:r>
            <a:endParaRPr lang="en-US">
              <a:ea typeface="Calibri"/>
              <a:cs typeface="Calibri"/>
            </a:endParaRPr>
          </a:p>
          <a:p>
            <a:endParaRPr lang="en-US"/>
          </a:p>
          <a:p>
            <a:r>
              <a:rPr lang="en-US"/>
              <a:t>3. Lastly, they provide oversight and monitoring as we move toward that mission.</a:t>
            </a:r>
            <a:endParaRPr lang="en-US">
              <a:ea typeface="Calibri"/>
              <a:cs typeface="Calibri"/>
            </a:endParaRPr>
          </a:p>
          <a:p>
            <a:pPr algn="l" rtl="0">
              <a:spcBef>
                <a:spcPts val="0"/>
              </a:spcBef>
              <a:spcAft>
                <a:spcPts val="0"/>
              </a:spcAft>
            </a:pPr>
            <a:endParaRPr lang="en-US"/>
          </a:p>
        </p:txBody>
      </p:sp>
      <p:sp>
        <p:nvSpPr>
          <p:cNvPr id="4" name="Slide Number Placeholder 3">
            <a:extLst>
              <a:ext uri="{FF2B5EF4-FFF2-40B4-BE49-F238E27FC236}">
                <a16:creationId xmlns:a16="http://schemas.microsoft.com/office/drawing/2014/main" id="{1F274030-BE1D-F859-7213-EEF54738B65E}"/>
              </a:ext>
            </a:extLst>
          </p:cNvPr>
          <p:cNvSpPr>
            <a:spLocks noGrp="1"/>
          </p:cNvSpPr>
          <p:nvPr>
            <p:ph type="sldNum" sz="quarter" idx="5"/>
          </p:nvPr>
        </p:nvSpPr>
        <p:spPr/>
        <p:txBody>
          <a:bodyPr/>
          <a:lstStyle/>
          <a:p>
            <a:fld id="{F71108A7-A47F-CD43-94C8-4F2460747BCD}" type="slidenum">
              <a:rPr lang="en-US" smtClean="0"/>
              <a:t>9</a:t>
            </a:fld>
            <a:endParaRPr lang="en-US"/>
          </a:p>
        </p:txBody>
      </p:sp>
    </p:spTree>
    <p:extLst>
      <p:ext uri="{BB962C8B-B14F-4D97-AF65-F5344CB8AC3E}">
        <p14:creationId xmlns:p14="http://schemas.microsoft.com/office/powerpoint/2010/main" val="2575442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10667"/>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4267"/>
            </a:lvl1pPr>
            <a:lvl2pPr marL="812810" indent="0" algn="ctr">
              <a:buNone/>
              <a:defRPr sz="3556"/>
            </a:lvl2pPr>
            <a:lvl3pPr marL="1625620" indent="0" algn="ctr">
              <a:buNone/>
              <a:defRPr sz="3200"/>
            </a:lvl3pPr>
            <a:lvl4pPr marL="2438430" indent="0" algn="ctr">
              <a:buNone/>
              <a:defRPr sz="2844"/>
            </a:lvl4pPr>
            <a:lvl5pPr marL="3251241" indent="0" algn="ctr">
              <a:buNone/>
              <a:defRPr sz="2844"/>
            </a:lvl5pPr>
            <a:lvl6pPr marL="4064051" indent="0" algn="ctr">
              <a:buNone/>
              <a:defRPr sz="2844"/>
            </a:lvl6pPr>
            <a:lvl7pPr marL="4876861" indent="0" algn="ctr">
              <a:buNone/>
              <a:defRPr sz="2844"/>
            </a:lvl7pPr>
            <a:lvl8pPr marL="5689671" indent="0" algn="ctr">
              <a:buNone/>
              <a:defRPr sz="2844"/>
            </a:lvl8pPr>
            <a:lvl9pPr marL="6502481" indent="0" algn="ctr">
              <a:buNone/>
              <a:defRPr sz="2844"/>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82997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04982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72829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11" name="Rectangle 10"/>
          <p:cNvSpPr/>
          <p:nvPr userDrawn="1"/>
        </p:nvSpPr>
        <p:spPr>
          <a:xfrm>
            <a:off x="0" y="-1"/>
            <a:ext cx="18319352" cy="1716950"/>
          </a:xfrm>
          <a:prstGeom prst="rect">
            <a:avLst/>
          </a:prstGeom>
          <a:gradFill>
            <a:gsLst>
              <a:gs pos="49000">
                <a:srgbClr val="612877"/>
              </a:gs>
              <a:gs pos="0">
                <a:srgbClr val="D8117D"/>
              </a:gs>
              <a:gs pos="100000">
                <a:schemeClr val="tx2"/>
              </a:gs>
            </a:gsLst>
            <a:lin ang="0" scaled="1"/>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2700">
              <a:solidFill>
                <a:srgbClr val="58144D"/>
              </a:solidFill>
            </a:endParaRPr>
          </a:p>
        </p:txBody>
      </p:sp>
      <p:sp>
        <p:nvSpPr>
          <p:cNvPr id="21" name="TextBox 20"/>
          <p:cNvSpPr txBox="1"/>
          <p:nvPr userDrawn="1"/>
        </p:nvSpPr>
        <p:spPr>
          <a:xfrm>
            <a:off x="1189166" y="9582317"/>
            <a:ext cx="14582276" cy="923330"/>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2700" b="1">
                <a:solidFill>
                  <a:srgbClr val="29428B"/>
                </a:solidFill>
                <a:latin typeface="Tw Cen MT"/>
                <a:cs typeface="Tw Cen MT"/>
              </a:rPr>
              <a:t>SIA</a:t>
            </a:r>
            <a:r>
              <a:rPr lang="en-US" sz="2700" b="1" baseline="0">
                <a:solidFill>
                  <a:srgbClr val="29428B"/>
                </a:solidFill>
                <a:latin typeface="Tw Cen MT"/>
                <a:cs typeface="Tw Cen MT"/>
              </a:rPr>
              <a:t> BOARD MEETING |March 2022</a:t>
            </a:r>
            <a:endParaRPr lang="en-US" sz="2700">
              <a:solidFill>
                <a:srgbClr val="29428B"/>
              </a:solidFill>
              <a:latin typeface="Tw Cen MT"/>
              <a:cs typeface="Tw Cen MT"/>
            </a:endParaRPr>
          </a:p>
          <a:p>
            <a:pPr algn="l"/>
            <a:endParaRPr lang="en-US" sz="2700">
              <a:latin typeface="Tw Cen MT"/>
              <a:cs typeface="Tw Cen MT"/>
            </a:endParaRPr>
          </a:p>
        </p:txBody>
      </p:sp>
      <p:sp>
        <p:nvSpPr>
          <p:cNvPr id="23" name="Text Placeholder 2"/>
          <p:cNvSpPr>
            <a:spLocks noGrp="1"/>
          </p:cNvSpPr>
          <p:nvPr>
            <p:ph type="body" sz="quarter" idx="10"/>
          </p:nvPr>
        </p:nvSpPr>
        <p:spPr>
          <a:xfrm>
            <a:off x="1379635" y="2251802"/>
            <a:ext cx="15991222" cy="6891338"/>
          </a:xfrm>
          <a:prstGeom prst="rect">
            <a:avLst/>
          </a:prstGeom>
        </p:spPr>
        <p:txBody>
          <a:bodyPr vert="horz"/>
          <a:lstStyle>
            <a:lvl1pPr marL="0" indent="0">
              <a:buNone/>
              <a:defRPr>
                <a:solidFill>
                  <a:schemeClr val="tx1">
                    <a:lumMod val="75000"/>
                    <a:lumOff val="25000"/>
                  </a:schemeClr>
                </a:solidFill>
                <a:latin typeface="Tw Cen MT"/>
                <a:cs typeface="Tw Cen MT"/>
              </a:defRPr>
            </a:lvl1pPr>
            <a:lvl2pPr>
              <a:defRPr>
                <a:solidFill>
                  <a:schemeClr val="tx1">
                    <a:lumMod val="75000"/>
                    <a:lumOff val="25000"/>
                  </a:schemeClr>
                </a:solidFill>
                <a:latin typeface="Tw Cen MT"/>
                <a:cs typeface="Tw Cen MT"/>
              </a:defRPr>
            </a:lvl2pPr>
            <a:lvl3pPr>
              <a:defRPr>
                <a:solidFill>
                  <a:schemeClr val="tx1">
                    <a:lumMod val="75000"/>
                    <a:lumOff val="25000"/>
                  </a:schemeClr>
                </a:solidFill>
                <a:latin typeface="Tw Cen MT"/>
                <a:cs typeface="Tw Cen MT"/>
              </a:defRPr>
            </a:lvl3pPr>
            <a:lvl4pPr>
              <a:defRPr>
                <a:solidFill>
                  <a:schemeClr val="tx1">
                    <a:lumMod val="75000"/>
                    <a:lumOff val="25000"/>
                  </a:schemeClr>
                </a:solidFill>
                <a:latin typeface="Tw Cen MT"/>
                <a:cs typeface="Tw Cen MT"/>
              </a:defRPr>
            </a:lvl4pPr>
            <a:lvl5pPr>
              <a:defRPr>
                <a:solidFill>
                  <a:schemeClr val="tx1">
                    <a:lumMod val="75000"/>
                    <a:lumOff val="25000"/>
                  </a:schemeClr>
                </a:solidFill>
                <a:latin typeface="Tw Cen MT"/>
                <a:cs typeface="Tw Cen M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0" y="370085"/>
            <a:ext cx="18319352" cy="1320228"/>
          </a:xfrm>
          <a:prstGeom prst="rect">
            <a:avLst/>
          </a:prstGeom>
          <a:ln>
            <a:noFill/>
          </a:ln>
        </p:spPr>
        <p:txBody>
          <a:bodyPr vert="horz"/>
          <a:lstStyle>
            <a:lvl1pPr algn="ctr">
              <a:defRPr sz="6000" b="1">
                <a:ln>
                  <a:noFill/>
                </a:ln>
                <a:solidFill>
                  <a:schemeClr val="bg1"/>
                </a:solidFill>
                <a:latin typeface="Tw Cen MT"/>
                <a:cs typeface="Tw Cen MT"/>
              </a:defRPr>
            </a:lvl1pPr>
          </a:lstStyle>
          <a:p>
            <a:r>
              <a:rPr lang="en-US"/>
              <a:t>Click to edit Master title style</a:t>
            </a:r>
          </a:p>
        </p:txBody>
      </p:sp>
      <p:sp>
        <p:nvSpPr>
          <p:cNvPr id="9" name="Isosceles Triangle 8"/>
          <p:cNvSpPr/>
          <p:nvPr userDrawn="1"/>
        </p:nvSpPr>
        <p:spPr>
          <a:xfrm rot="16200000" flipH="1" flipV="1">
            <a:off x="467536" y="9592413"/>
            <a:ext cx="446877" cy="566334"/>
          </a:xfrm>
          <a:prstGeom prst="triangle">
            <a:avLst/>
          </a:prstGeom>
          <a:solidFill>
            <a:srgbClr val="4A7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pic>
        <p:nvPicPr>
          <p:cNvPr id="24" name="Picture 23"/>
          <p:cNvPicPr>
            <a:picLocks noChangeAspect="1"/>
          </p:cNvPicPr>
          <p:nvPr userDrawn="1"/>
        </p:nvPicPr>
        <p:blipFill>
          <a:blip r:embed="rId2"/>
          <a:stretch>
            <a:fillRect/>
          </a:stretch>
        </p:blipFill>
        <p:spPr>
          <a:xfrm rot="10800000">
            <a:off x="12985850" y="8219214"/>
            <a:ext cx="4953000" cy="1847850"/>
          </a:xfrm>
          <a:prstGeom prst="rect">
            <a:avLst/>
          </a:prstGeom>
        </p:spPr>
      </p:pic>
    </p:spTree>
    <p:extLst>
      <p:ext uri="{BB962C8B-B14F-4D97-AF65-F5344CB8AC3E}">
        <p14:creationId xmlns:p14="http://schemas.microsoft.com/office/powerpoint/2010/main" val="22351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1720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10667"/>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4267">
                <a:solidFill>
                  <a:schemeClr val="tx1">
                    <a:tint val="82000"/>
                  </a:schemeClr>
                </a:solidFill>
              </a:defRPr>
            </a:lvl1pPr>
            <a:lvl2pPr marL="812810" indent="0">
              <a:buNone/>
              <a:defRPr sz="3556">
                <a:solidFill>
                  <a:schemeClr val="tx1">
                    <a:tint val="82000"/>
                  </a:schemeClr>
                </a:solidFill>
              </a:defRPr>
            </a:lvl2pPr>
            <a:lvl3pPr marL="1625620" indent="0">
              <a:buNone/>
              <a:defRPr sz="3200">
                <a:solidFill>
                  <a:schemeClr val="tx1">
                    <a:tint val="82000"/>
                  </a:schemeClr>
                </a:solidFill>
              </a:defRPr>
            </a:lvl3pPr>
            <a:lvl4pPr marL="2438430" indent="0">
              <a:buNone/>
              <a:defRPr sz="2844">
                <a:solidFill>
                  <a:schemeClr val="tx1">
                    <a:tint val="82000"/>
                  </a:schemeClr>
                </a:solidFill>
              </a:defRPr>
            </a:lvl4pPr>
            <a:lvl5pPr marL="3251241" indent="0">
              <a:buNone/>
              <a:defRPr sz="2844">
                <a:solidFill>
                  <a:schemeClr val="tx1">
                    <a:tint val="82000"/>
                  </a:schemeClr>
                </a:solidFill>
              </a:defRPr>
            </a:lvl5pPr>
            <a:lvl6pPr marL="4064051" indent="0">
              <a:buNone/>
              <a:defRPr sz="2844">
                <a:solidFill>
                  <a:schemeClr val="tx1">
                    <a:tint val="82000"/>
                  </a:schemeClr>
                </a:solidFill>
              </a:defRPr>
            </a:lvl6pPr>
            <a:lvl7pPr marL="4876861" indent="0">
              <a:buNone/>
              <a:defRPr sz="2844">
                <a:solidFill>
                  <a:schemeClr val="tx1">
                    <a:tint val="82000"/>
                  </a:schemeClr>
                </a:solidFill>
              </a:defRPr>
            </a:lvl7pPr>
            <a:lvl8pPr marL="5689671" indent="0">
              <a:buNone/>
              <a:defRPr sz="2844">
                <a:solidFill>
                  <a:schemeClr val="tx1">
                    <a:tint val="82000"/>
                  </a:schemeClr>
                </a:solidFill>
              </a:defRPr>
            </a:lvl8pPr>
            <a:lvl9pPr marL="6502481" indent="0">
              <a:buNone/>
              <a:defRPr sz="2844">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77827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61335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4267"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4267"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07239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52165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42552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5689"/>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49356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5689"/>
            </a:lvl1pPr>
          </a:lstStyle>
          <a:p>
            <a:r>
              <a:rPr lang="en-US"/>
              <a:t>Click to edit Master title style</a:t>
            </a:r>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5689"/>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87720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2133">
                <a:solidFill>
                  <a:schemeClr val="tx1">
                    <a:tint val="82000"/>
                  </a:schemeClr>
                </a:solidFill>
              </a:defRPr>
            </a:lvl1pPr>
          </a:lstStyle>
          <a:p>
            <a:fld id="{C764DE79-268F-4C1A-8933-263129D2AF90}" type="datetimeFigureOut">
              <a:rPr lang="en-US" dirty="0"/>
              <a:t>3/7/2024</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2133">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2133">
                <a:solidFill>
                  <a:schemeClr val="tx1">
                    <a:tint val="82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99442710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openwa.pressbooks.pub/lionspridevol14/chapter/hear-our-voice/" TargetMode="External"/><Relationship Id="rId11" Type="http://schemas.openxmlformats.org/officeDocument/2006/relationships/image" Target="../media/image22.png"/><Relationship Id="rId5" Type="http://schemas.microsoft.com/office/2007/relationships/hdphoto" Target="../media/hdphoto1.wdp"/><Relationship Id="rId10" Type="http://schemas.openxmlformats.org/officeDocument/2006/relationships/image" Target="../media/image3.svg"/><Relationship Id="rId4" Type="http://schemas.openxmlformats.org/officeDocument/2006/relationships/image" Target="../media/image24.pn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7.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2.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hyperlink" Target="https://www.flickr.com/photos/edvolunteers/4910770727" TargetMode="External"/><Relationship Id="rId13" Type="http://schemas.openxmlformats.org/officeDocument/2006/relationships/hyperlink" Target="https://www.colegiomanuelrodriguez.cl/mr/exelearning/6IngU2/checkpoint_2.html" TargetMode="External"/><Relationship Id="rId3" Type="http://schemas.openxmlformats.org/officeDocument/2006/relationships/image" Target="../media/image2.png"/><Relationship Id="rId7" Type="http://schemas.openxmlformats.org/officeDocument/2006/relationships/image" Target="../media/image10.jpe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hyperlink" Target="http://www.wamda.com/thebitterbusiness/2015/02/business-strategy" TargetMode="External"/><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3.svg"/><Relationship Id="rId9" Type="http://schemas.openxmlformats.org/officeDocument/2006/relationships/hyperlink" Target="https://creativecommons.org/licenses/by/3.0/" TargetMode="External"/><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hyperlink" Target="https://www.flickr.com/photos/edvolunteers/4910770727" TargetMode="External"/><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hyperlink" Target="https://www.colegiomanuelrodriguez.cl/mr/exelearning/6IngU2/checkpoint_2.html" TargetMode="External"/><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3.svg"/><Relationship Id="rId9" Type="http://schemas.openxmlformats.org/officeDocument/2006/relationships/hyperlink" Target="https://creativecommons.org/licenses/by/3.0/"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www.wamda.com/thebitterbusiness/2015/02/business-strategy" TargetMode="External"/><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3.sv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6.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8574"/>
        </a:solidFill>
        <a:effectLst/>
      </p:bgPr>
    </p:bg>
    <p:spTree>
      <p:nvGrpSpPr>
        <p:cNvPr id="1" name=""/>
        <p:cNvGrpSpPr/>
        <p:nvPr/>
      </p:nvGrpSpPr>
      <p:grpSpPr>
        <a:xfrm>
          <a:off x="0" y="0"/>
          <a:ext cx="0" cy="0"/>
          <a:chOff x="0" y="0"/>
          <a:chExt cx="0" cy="0"/>
        </a:xfrm>
      </p:grpSpPr>
      <p:grpSp>
        <p:nvGrpSpPr>
          <p:cNvPr id="2" name="Group 2"/>
          <p:cNvGrpSpPr/>
          <p:nvPr/>
        </p:nvGrpSpPr>
        <p:grpSpPr>
          <a:xfrm>
            <a:off x="0" y="-16686"/>
            <a:ext cx="18288000" cy="3445686"/>
            <a:chOff x="0" y="0"/>
            <a:chExt cx="4816593" cy="907506"/>
          </a:xfrm>
        </p:grpSpPr>
        <p:sp>
          <p:nvSpPr>
            <p:cNvPr id="3" name="Freeform 3"/>
            <p:cNvSpPr/>
            <p:nvPr/>
          </p:nvSpPr>
          <p:spPr>
            <a:xfrm>
              <a:off x="0" y="0"/>
              <a:ext cx="4816592" cy="907506"/>
            </a:xfrm>
            <a:custGeom>
              <a:avLst/>
              <a:gdLst/>
              <a:ahLst/>
              <a:cxnLst/>
              <a:rect l="l" t="t" r="r" b="b"/>
              <a:pathLst>
                <a:path w="4816592" h="907506">
                  <a:moveTo>
                    <a:pt x="0" y="0"/>
                  </a:moveTo>
                  <a:lnTo>
                    <a:pt x="4816592" y="0"/>
                  </a:lnTo>
                  <a:lnTo>
                    <a:pt x="4816592" y="907506"/>
                  </a:lnTo>
                  <a:lnTo>
                    <a:pt x="0" y="907506"/>
                  </a:lnTo>
                  <a:close/>
                </a:path>
              </a:pathLst>
            </a:custGeom>
            <a:solidFill>
              <a:srgbClr val="293374"/>
            </a:solidFill>
          </p:spPr>
          <p:txBody>
            <a:bodyPr/>
            <a:lstStyle/>
            <a:p>
              <a:endParaRPr lang="en-US"/>
            </a:p>
          </p:txBody>
        </p:sp>
        <p:sp>
          <p:nvSpPr>
            <p:cNvPr id="4" name="TextBox 4"/>
            <p:cNvSpPr txBox="1"/>
            <p:nvPr/>
          </p:nvSpPr>
          <p:spPr>
            <a:xfrm>
              <a:off x="0" y="-47625"/>
              <a:ext cx="4816593" cy="955131"/>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066800" y="1409700"/>
            <a:ext cx="13301422" cy="9459745"/>
            <a:chOff x="0" y="0"/>
            <a:chExt cx="3503255" cy="2491456"/>
          </a:xfrm>
        </p:grpSpPr>
        <p:sp>
          <p:nvSpPr>
            <p:cNvPr id="6" name="Freeform 6"/>
            <p:cNvSpPr/>
            <p:nvPr/>
          </p:nvSpPr>
          <p:spPr>
            <a:xfrm>
              <a:off x="0" y="0"/>
              <a:ext cx="3503255" cy="2491456"/>
            </a:xfrm>
            <a:custGeom>
              <a:avLst/>
              <a:gdLst/>
              <a:ahLst/>
              <a:cxnLst/>
              <a:rect l="l" t="t" r="r" b="b"/>
              <a:pathLst>
                <a:path w="3503255" h="2491456">
                  <a:moveTo>
                    <a:pt x="29102" y="0"/>
                  </a:moveTo>
                  <a:lnTo>
                    <a:pt x="3474153" y="0"/>
                  </a:lnTo>
                  <a:cubicBezTo>
                    <a:pt x="3490226" y="0"/>
                    <a:pt x="3503255" y="13029"/>
                    <a:pt x="3503255" y="29102"/>
                  </a:cubicBezTo>
                  <a:lnTo>
                    <a:pt x="3503255" y="2462354"/>
                  </a:lnTo>
                  <a:cubicBezTo>
                    <a:pt x="3503255" y="2478426"/>
                    <a:pt x="3490226" y="2491456"/>
                    <a:pt x="3474153" y="2491456"/>
                  </a:cubicBezTo>
                  <a:lnTo>
                    <a:pt x="29102" y="2491456"/>
                  </a:lnTo>
                  <a:cubicBezTo>
                    <a:pt x="13029" y="2491456"/>
                    <a:pt x="0" y="2478426"/>
                    <a:pt x="0" y="2462354"/>
                  </a:cubicBezTo>
                  <a:lnTo>
                    <a:pt x="0" y="29102"/>
                  </a:lnTo>
                  <a:cubicBezTo>
                    <a:pt x="0" y="13029"/>
                    <a:pt x="13029" y="0"/>
                    <a:pt x="29102" y="0"/>
                  </a:cubicBezTo>
                  <a:close/>
                </a:path>
              </a:pathLst>
            </a:custGeom>
            <a:solidFill>
              <a:srgbClr val="F5EFEB"/>
            </a:solidFill>
          </p:spPr>
          <p:txBody>
            <a:bodyPr/>
            <a:lstStyle/>
            <a:p>
              <a:endParaRPr lang="en-US"/>
            </a:p>
          </p:txBody>
        </p:sp>
        <p:sp>
          <p:nvSpPr>
            <p:cNvPr id="7" name="TextBox 7"/>
            <p:cNvSpPr txBox="1"/>
            <p:nvPr/>
          </p:nvSpPr>
          <p:spPr>
            <a:xfrm>
              <a:off x="0" y="-47625"/>
              <a:ext cx="3503255" cy="2539081"/>
            </a:xfrm>
            <a:prstGeom prst="rect">
              <a:avLst/>
            </a:prstGeom>
          </p:spPr>
          <p:txBody>
            <a:bodyPr lIns="50800" tIns="50800" rIns="50800" bIns="50800" rtlCol="0" anchor="ctr"/>
            <a:lstStyle/>
            <a:p>
              <a:pPr algn="ctr">
                <a:lnSpc>
                  <a:spcPts val="2100"/>
                </a:lnSpc>
              </a:pPr>
              <a:endParaRPr/>
            </a:p>
          </p:txBody>
        </p:sp>
      </p:grpSp>
      <p:sp>
        <p:nvSpPr>
          <p:cNvPr id="11" name="Freeform 11"/>
          <p:cNvSpPr/>
          <p:nvPr/>
        </p:nvSpPr>
        <p:spPr>
          <a:xfrm>
            <a:off x="1219200" y="8160712"/>
            <a:ext cx="1059983" cy="468320"/>
          </a:xfrm>
          <a:custGeom>
            <a:avLst/>
            <a:gdLst/>
            <a:ahLst/>
            <a:cxnLst/>
            <a:rect l="l" t="t" r="r" b="b"/>
            <a:pathLst>
              <a:path w="1059983" h="468320">
                <a:moveTo>
                  <a:pt x="0" y="0"/>
                </a:moveTo>
                <a:lnTo>
                  <a:pt x="1059983" y="0"/>
                </a:lnTo>
                <a:lnTo>
                  <a:pt x="1059983" y="468319"/>
                </a:lnTo>
                <a:lnTo>
                  <a:pt x="0" y="468319"/>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12" name="Freeform 12"/>
          <p:cNvSpPr/>
          <p:nvPr/>
        </p:nvSpPr>
        <p:spPr>
          <a:xfrm>
            <a:off x="15054791" y="404740"/>
            <a:ext cx="2204509" cy="1761937"/>
          </a:xfrm>
          <a:custGeom>
            <a:avLst/>
            <a:gdLst/>
            <a:ahLst/>
            <a:cxnLst/>
            <a:rect l="l" t="t" r="r" b="b"/>
            <a:pathLst>
              <a:path w="2204509" h="1761937">
                <a:moveTo>
                  <a:pt x="0" y="0"/>
                </a:moveTo>
                <a:lnTo>
                  <a:pt x="2204509" y="0"/>
                </a:lnTo>
                <a:lnTo>
                  <a:pt x="2204509" y="1761937"/>
                </a:lnTo>
                <a:lnTo>
                  <a:pt x="0" y="1761937"/>
                </a:lnTo>
                <a:lnTo>
                  <a:pt x="0" y="0"/>
                </a:lnTo>
                <a:close/>
              </a:path>
            </a:pathLst>
          </a:custGeom>
          <a:blipFill>
            <a:blip r:embed="rId5"/>
            <a:stretch>
              <a:fillRect/>
            </a:stretch>
          </a:blipFill>
        </p:spPr>
        <p:txBody>
          <a:bodyPr/>
          <a:lstStyle/>
          <a:p>
            <a:endParaRPr lang="en-US"/>
          </a:p>
        </p:txBody>
      </p:sp>
      <p:sp>
        <p:nvSpPr>
          <p:cNvPr id="13" name="TextBox 13"/>
          <p:cNvSpPr txBox="1"/>
          <p:nvPr/>
        </p:nvSpPr>
        <p:spPr>
          <a:xfrm>
            <a:off x="1168710" y="4268171"/>
            <a:ext cx="9553466" cy="1354217"/>
          </a:xfrm>
          <a:prstGeom prst="rect">
            <a:avLst/>
          </a:prstGeom>
        </p:spPr>
        <p:txBody>
          <a:bodyPr lIns="0" tIns="0" rIns="0" bIns="0" rtlCol="0" anchor="t">
            <a:spAutoFit/>
          </a:bodyPr>
          <a:lstStyle/>
          <a:p>
            <a:pPr marL="0" lvl="0" indent="0" algn="l"/>
            <a:r>
              <a:rPr lang="en-US" sz="4400">
                <a:solidFill>
                  <a:srgbClr val="253572"/>
                </a:solidFill>
                <a:latin typeface="Effra 1"/>
              </a:rPr>
              <a:t>The Role of SIA’s Board of Directors:  </a:t>
            </a:r>
            <a:r>
              <a:rPr lang="en-US" sz="4400" i="1">
                <a:solidFill>
                  <a:srgbClr val="253572"/>
                </a:solidFill>
                <a:latin typeface="Effra 1"/>
              </a:rPr>
              <a:t>Strategic vs. Working Boards</a:t>
            </a:r>
          </a:p>
        </p:txBody>
      </p:sp>
      <p:sp>
        <p:nvSpPr>
          <p:cNvPr id="14" name="TextBox 14"/>
          <p:cNvSpPr txBox="1"/>
          <p:nvPr/>
        </p:nvSpPr>
        <p:spPr>
          <a:xfrm>
            <a:off x="2723771" y="8007641"/>
            <a:ext cx="7998404" cy="628650"/>
          </a:xfrm>
          <a:prstGeom prst="rect">
            <a:avLst/>
          </a:prstGeom>
        </p:spPr>
        <p:txBody>
          <a:bodyPr lIns="0" tIns="0" rIns="0" bIns="0" rtlCol="0" anchor="t">
            <a:spAutoFit/>
          </a:bodyPr>
          <a:lstStyle/>
          <a:p>
            <a:pPr>
              <a:lnSpc>
                <a:spcPts val="4937"/>
              </a:lnSpc>
            </a:pPr>
            <a:r>
              <a:rPr lang="en-US" sz="4114" spc="41">
                <a:solidFill>
                  <a:srgbClr val="253572"/>
                </a:solidFill>
                <a:latin typeface="Effra 2"/>
              </a:rPr>
              <a:t>2024 Region Conference</a:t>
            </a:r>
          </a:p>
        </p:txBody>
      </p:sp>
      <p:sp>
        <p:nvSpPr>
          <p:cNvPr id="15" name="TextBox 15"/>
          <p:cNvSpPr txBox="1"/>
          <p:nvPr/>
        </p:nvSpPr>
        <p:spPr>
          <a:xfrm rot="5400000">
            <a:off x="14756486" y="6545936"/>
            <a:ext cx="5215177" cy="209550"/>
          </a:xfrm>
          <a:prstGeom prst="rect">
            <a:avLst/>
          </a:prstGeom>
        </p:spPr>
        <p:txBody>
          <a:bodyPr lIns="0" tIns="0" rIns="0" bIns="0" rtlCol="0" anchor="t">
            <a:spAutoFit/>
          </a:bodyPr>
          <a:lstStyle/>
          <a:p>
            <a:pPr marL="0" lvl="0" indent="0" algn="r">
              <a:lnSpc>
                <a:spcPts val="1680"/>
              </a:lnSpc>
              <a:spcBef>
                <a:spcPct val="0"/>
              </a:spcBef>
            </a:pPr>
            <a:r>
              <a:rPr lang="en-US" sz="1400" spc="140">
                <a:solidFill>
                  <a:srgbClr val="F5EFEB"/>
                </a:solidFill>
                <a:latin typeface="Effra 1"/>
              </a:rPr>
              <a:t>2024 SIA REGION CONFERENCE</a:t>
            </a:r>
          </a:p>
        </p:txBody>
      </p:sp>
      <p:sp>
        <p:nvSpPr>
          <p:cNvPr id="16" name="TextBox 16"/>
          <p:cNvSpPr txBox="1"/>
          <p:nvPr/>
        </p:nvSpPr>
        <p:spPr>
          <a:xfrm>
            <a:off x="2723771" y="8835143"/>
            <a:ext cx="6899312" cy="266700"/>
          </a:xfrm>
          <a:prstGeom prst="rect">
            <a:avLst/>
          </a:prstGeom>
        </p:spPr>
        <p:txBody>
          <a:bodyPr lIns="0" tIns="0" rIns="0" bIns="0" rtlCol="0" anchor="t">
            <a:spAutoFit/>
          </a:bodyPr>
          <a:lstStyle/>
          <a:p>
            <a:pPr marL="0" lvl="0" indent="0" algn="l">
              <a:lnSpc>
                <a:spcPts val="2160"/>
              </a:lnSpc>
              <a:spcBef>
                <a:spcPct val="0"/>
              </a:spcBef>
            </a:pPr>
            <a:r>
              <a:rPr lang="en-US" sz="1800" spc="179">
                <a:solidFill>
                  <a:srgbClr val="E68574"/>
                </a:solidFill>
                <a:latin typeface="Effra 1"/>
              </a:rPr>
              <a:t>PRESENTER NAME, PRESENTER TITLE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EFEB"/>
        </a:solidFill>
        <a:effectLst/>
      </p:bgPr>
    </p:bg>
    <p:spTree>
      <p:nvGrpSpPr>
        <p:cNvPr id="1" name="">
          <a:extLst>
            <a:ext uri="{FF2B5EF4-FFF2-40B4-BE49-F238E27FC236}">
              <a16:creationId xmlns:a16="http://schemas.microsoft.com/office/drawing/2014/main" id="{BD5DECD4-64BC-DFDF-F0EE-D1E0AF1B8AB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09EAAEF-D2F5-4482-46E7-FECD3E6192B5}"/>
              </a:ext>
            </a:extLst>
          </p:cNvPr>
          <p:cNvGrpSpPr/>
          <p:nvPr/>
        </p:nvGrpSpPr>
        <p:grpSpPr>
          <a:xfrm>
            <a:off x="0" y="0"/>
            <a:ext cx="7260992" cy="10287000"/>
            <a:chOff x="0" y="0"/>
            <a:chExt cx="4816593" cy="471737"/>
          </a:xfrm>
        </p:grpSpPr>
        <p:sp>
          <p:nvSpPr>
            <p:cNvPr id="3" name="Freeform 3">
              <a:extLst>
                <a:ext uri="{FF2B5EF4-FFF2-40B4-BE49-F238E27FC236}">
                  <a16:creationId xmlns:a16="http://schemas.microsoft.com/office/drawing/2014/main" id="{D26C177B-A409-ED56-E4EF-8B49C5785C8A}"/>
                </a:ext>
              </a:extLst>
            </p:cNvPr>
            <p:cNvSpPr/>
            <p:nvPr/>
          </p:nvSpPr>
          <p:spPr>
            <a:xfrm>
              <a:off x="0" y="0"/>
              <a:ext cx="4816592" cy="471737"/>
            </a:xfrm>
            <a:custGeom>
              <a:avLst/>
              <a:gdLst/>
              <a:ahLst/>
              <a:cxnLst/>
              <a:rect l="l" t="t" r="r" b="b"/>
              <a:pathLst>
                <a:path w="4816592" h="471737">
                  <a:moveTo>
                    <a:pt x="0" y="0"/>
                  </a:moveTo>
                  <a:lnTo>
                    <a:pt x="4816592" y="0"/>
                  </a:lnTo>
                  <a:lnTo>
                    <a:pt x="4816592" y="471737"/>
                  </a:lnTo>
                  <a:lnTo>
                    <a:pt x="0" y="471737"/>
                  </a:lnTo>
                  <a:close/>
                </a:path>
              </a:pathLst>
            </a:custGeom>
            <a:solidFill>
              <a:srgbClr val="293374"/>
            </a:solidFill>
          </p:spPr>
          <p:txBody>
            <a:bodyPr/>
            <a:lstStyle/>
            <a:p>
              <a:endParaRPr lang="en-US"/>
            </a:p>
          </p:txBody>
        </p:sp>
        <p:sp>
          <p:nvSpPr>
            <p:cNvPr id="4" name="TextBox 4">
              <a:extLst>
                <a:ext uri="{FF2B5EF4-FFF2-40B4-BE49-F238E27FC236}">
                  <a16:creationId xmlns:a16="http://schemas.microsoft.com/office/drawing/2014/main" id="{996A6B1C-6C58-B220-CD2C-3908C883D522}"/>
                </a:ext>
              </a:extLst>
            </p:cNvPr>
            <p:cNvSpPr txBox="1"/>
            <p:nvPr/>
          </p:nvSpPr>
          <p:spPr>
            <a:xfrm>
              <a:off x="0" y="-47625"/>
              <a:ext cx="4816593" cy="519362"/>
            </a:xfrm>
            <a:prstGeom prst="rect">
              <a:avLst/>
            </a:prstGeom>
          </p:spPr>
          <p:txBody>
            <a:bodyPr lIns="50800" tIns="50800" rIns="50800" bIns="50800" rtlCol="0" anchor="ctr"/>
            <a:lstStyle/>
            <a:p>
              <a:pPr marL="323850" lvl="1" indent="-161925" algn="ctr">
                <a:lnSpc>
                  <a:spcPts val="2100"/>
                </a:lnSpc>
                <a:buFont typeface="Arial"/>
                <a:buChar char="•"/>
              </a:pPr>
              <a:endParaRPr/>
            </a:p>
          </p:txBody>
        </p:sp>
      </p:grpSp>
      <p:grpSp>
        <p:nvGrpSpPr>
          <p:cNvPr id="9" name="Group 9">
            <a:extLst>
              <a:ext uri="{FF2B5EF4-FFF2-40B4-BE49-F238E27FC236}">
                <a16:creationId xmlns:a16="http://schemas.microsoft.com/office/drawing/2014/main" id="{D4634B7C-9893-2F23-93FF-A61C6637E080}"/>
              </a:ext>
            </a:extLst>
          </p:cNvPr>
          <p:cNvGrpSpPr/>
          <p:nvPr/>
        </p:nvGrpSpPr>
        <p:grpSpPr>
          <a:xfrm>
            <a:off x="15738227" y="542156"/>
            <a:ext cx="1521073" cy="973088"/>
            <a:chOff x="0" y="0"/>
            <a:chExt cx="2028098" cy="1297451"/>
          </a:xfrm>
        </p:grpSpPr>
        <p:sp>
          <p:nvSpPr>
            <p:cNvPr id="10" name="Freeform 10">
              <a:extLst>
                <a:ext uri="{FF2B5EF4-FFF2-40B4-BE49-F238E27FC236}">
                  <a16:creationId xmlns:a16="http://schemas.microsoft.com/office/drawing/2014/main" id="{666640A1-2765-4B4D-2F84-7250C0065434}"/>
                </a:ext>
              </a:extLst>
            </p:cNvPr>
            <p:cNvSpPr/>
            <p:nvPr/>
          </p:nvSpPr>
          <p:spPr>
            <a:xfrm>
              <a:off x="956635" y="431332"/>
              <a:ext cx="1071462" cy="473392"/>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1DB779DF-3A10-E3E3-9A7E-767BEF5C9947}"/>
                </a:ext>
              </a:extLst>
            </p:cNvPr>
            <p:cNvSpPr/>
            <p:nvPr/>
          </p:nvSpPr>
          <p:spPr>
            <a:xfrm>
              <a:off x="0" y="0"/>
              <a:ext cx="795532" cy="1297451"/>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5"/>
              <a:stretch>
                <a:fillRect/>
              </a:stretch>
            </a:blipFill>
          </p:spPr>
          <p:txBody>
            <a:bodyPr/>
            <a:lstStyle/>
            <a:p>
              <a:endParaRPr lang="en-US"/>
            </a:p>
          </p:txBody>
        </p:sp>
      </p:grpSp>
      <p:sp>
        <p:nvSpPr>
          <p:cNvPr id="15" name="TextBox 15">
            <a:extLst>
              <a:ext uri="{FF2B5EF4-FFF2-40B4-BE49-F238E27FC236}">
                <a16:creationId xmlns:a16="http://schemas.microsoft.com/office/drawing/2014/main" id="{678B98AD-E4A1-E36A-9299-C63CAF6436F5}"/>
              </a:ext>
            </a:extLst>
          </p:cNvPr>
          <p:cNvSpPr txBox="1"/>
          <p:nvPr/>
        </p:nvSpPr>
        <p:spPr>
          <a:xfrm>
            <a:off x="1028700" y="9258300"/>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a:solidFill>
                  <a:srgbClr val="E68574"/>
                </a:solidFill>
                <a:latin typeface="Effra 1"/>
              </a:rPr>
              <a:t>2024 SIA REGION CONFERENCE</a:t>
            </a:r>
          </a:p>
        </p:txBody>
      </p:sp>
      <p:sp>
        <p:nvSpPr>
          <p:cNvPr id="6" name="Text Placeholder 4">
            <a:extLst>
              <a:ext uri="{FF2B5EF4-FFF2-40B4-BE49-F238E27FC236}">
                <a16:creationId xmlns:a16="http://schemas.microsoft.com/office/drawing/2014/main" id="{FCF25E55-D734-A9B3-F192-0255D0B0CF6E}"/>
              </a:ext>
            </a:extLst>
          </p:cNvPr>
          <p:cNvSpPr txBox="1">
            <a:spLocks/>
          </p:cNvSpPr>
          <p:nvPr/>
        </p:nvSpPr>
        <p:spPr>
          <a:xfrm>
            <a:off x="8458200" y="1790700"/>
            <a:ext cx="9144000" cy="7086600"/>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a:solidFill>
                  <a:schemeClr val="tx1"/>
                </a:solidFill>
              </a:rPr>
              <a:t>SIA Board of Directors</a:t>
            </a:r>
          </a:p>
          <a:p>
            <a:endParaRPr lang="en-US" sz="5400">
              <a:solidFill>
                <a:schemeClr val="tx1"/>
              </a:solidFill>
            </a:endParaRPr>
          </a:p>
          <a:p>
            <a:pPr marL="685800" indent="-685800">
              <a:buFont typeface="Wingdings" panose="05000000000000000000" pitchFamily="2" charset="2"/>
              <a:buChar char="Ø"/>
            </a:pPr>
            <a:r>
              <a:rPr lang="en-US" sz="5400">
                <a:solidFill>
                  <a:schemeClr val="tx1"/>
                </a:solidFill>
              </a:rPr>
              <a:t>Representative “OF”</a:t>
            </a:r>
          </a:p>
          <a:p>
            <a:pPr marL="685800" indent="-685800">
              <a:buFont typeface="Wingdings" panose="05000000000000000000" pitchFamily="2" charset="2"/>
              <a:buChar char="Ø"/>
            </a:pPr>
            <a:r>
              <a:rPr lang="en-US" sz="5400">
                <a:solidFill>
                  <a:schemeClr val="tx1"/>
                </a:solidFill>
              </a:rPr>
              <a:t>Set Direction</a:t>
            </a:r>
          </a:p>
          <a:p>
            <a:pPr marL="685800" indent="-685800">
              <a:buFont typeface="Wingdings" panose="05000000000000000000" pitchFamily="2" charset="2"/>
              <a:buChar char="Ø"/>
            </a:pPr>
            <a:r>
              <a:rPr lang="en-US" sz="5400">
                <a:solidFill>
                  <a:schemeClr val="tx1"/>
                </a:solidFill>
              </a:rPr>
              <a:t>Vote</a:t>
            </a:r>
          </a:p>
          <a:p>
            <a:pPr marL="685800" indent="-685800">
              <a:buFont typeface="Wingdings" panose="05000000000000000000" pitchFamily="2" charset="2"/>
              <a:buChar char="Ø"/>
            </a:pPr>
            <a:r>
              <a:rPr lang="en-US" sz="5400">
                <a:solidFill>
                  <a:schemeClr val="tx1"/>
                </a:solidFill>
              </a:rPr>
              <a:t>Monitor</a:t>
            </a:r>
          </a:p>
          <a:p>
            <a:endParaRPr lang="en-US" sz="5400">
              <a:solidFill>
                <a:schemeClr val="tx1"/>
              </a:solidFill>
            </a:endParaRPr>
          </a:p>
          <a:p>
            <a:pPr marL="457200" indent="-457200">
              <a:buFont typeface="Wingdings" panose="05000000000000000000" pitchFamily="2" charset="2"/>
              <a:buChar char="Ø"/>
            </a:pPr>
            <a:endParaRPr lang="en-US"/>
          </a:p>
        </p:txBody>
      </p:sp>
      <p:pic>
        <p:nvPicPr>
          <p:cNvPr id="7" name="Content Placeholder 14">
            <a:extLst>
              <a:ext uri="{FF2B5EF4-FFF2-40B4-BE49-F238E27FC236}">
                <a16:creationId xmlns:a16="http://schemas.microsoft.com/office/drawing/2014/main" id="{9F98437A-D81C-BDE7-F799-6E01858C003B}"/>
              </a:ext>
            </a:extLst>
          </p:cNvPr>
          <p:cNvPicPr>
            <a:picLocks noChangeAspect="1"/>
          </p:cNvPicPr>
          <p:nvPr/>
        </p:nvPicPr>
        <p:blipFill>
          <a:blip r:embed="rId6">
            <a:extLst>
              <a:ext uri="{28A0092B-C50C-407E-A947-70E740481C1C}">
                <a14:useLocalDpi xmlns:a14="http://schemas.microsoft.com/office/drawing/2010/main" val="0"/>
              </a:ext>
            </a:extLst>
          </a:blip>
          <a:srcRect l="12812" r="12812"/>
          <a:stretch/>
        </p:blipFill>
        <p:spPr>
          <a:xfrm>
            <a:off x="527440" y="502625"/>
            <a:ext cx="6406759" cy="71984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Freeform 40">
            <a:extLst>
              <a:ext uri="{FF2B5EF4-FFF2-40B4-BE49-F238E27FC236}">
                <a16:creationId xmlns:a16="http://schemas.microsoft.com/office/drawing/2014/main" id="{A49F7F4E-61A3-7886-D068-D2D9F6765589}"/>
              </a:ext>
            </a:extLst>
          </p:cNvPr>
          <p:cNvSpPr/>
          <p:nvPr/>
        </p:nvSpPr>
        <p:spPr>
          <a:xfrm rot="21140404">
            <a:off x="3570399" y="4202865"/>
            <a:ext cx="641286" cy="819913"/>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1367509941"/>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EFEB"/>
        </a:solidFill>
        <a:effectLst/>
      </p:bgPr>
    </p:bg>
    <p:spTree>
      <p:nvGrpSpPr>
        <p:cNvPr id="1" name="">
          <a:extLst>
            <a:ext uri="{FF2B5EF4-FFF2-40B4-BE49-F238E27FC236}">
              <a16:creationId xmlns:a16="http://schemas.microsoft.com/office/drawing/2014/main" id="{C90C46E8-18E6-2784-BC01-32B5B6F3444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C8F4D86-9AD8-4A73-252D-8E71E4746E19}"/>
              </a:ext>
            </a:extLst>
          </p:cNvPr>
          <p:cNvGrpSpPr/>
          <p:nvPr/>
        </p:nvGrpSpPr>
        <p:grpSpPr>
          <a:xfrm>
            <a:off x="0" y="-58610"/>
            <a:ext cx="18288000" cy="5143500"/>
            <a:chOff x="0" y="0"/>
            <a:chExt cx="4816593" cy="1354667"/>
          </a:xfrm>
        </p:grpSpPr>
        <p:sp>
          <p:nvSpPr>
            <p:cNvPr id="3" name="Freeform 3">
              <a:extLst>
                <a:ext uri="{FF2B5EF4-FFF2-40B4-BE49-F238E27FC236}">
                  <a16:creationId xmlns:a16="http://schemas.microsoft.com/office/drawing/2014/main" id="{0DB45AAF-3F60-2503-6983-5BD11F9663A8}"/>
                </a:ext>
              </a:extLst>
            </p:cNvPr>
            <p:cNvSpPr/>
            <p:nvPr/>
          </p:nvSpPr>
          <p:spPr>
            <a:xfrm>
              <a:off x="0" y="0"/>
              <a:ext cx="4816592" cy="1354667"/>
            </a:xfrm>
            <a:custGeom>
              <a:avLst/>
              <a:gdLst/>
              <a:ahLst/>
              <a:cxnLst/>
              <a:rect l="l" t="t" r="r" b="b"/>
              <a:pathLst>
                <a:path w="4816592" h="1354667">
                  <a:moveTo>
                    <a:pt x="0" y="0"/>
                  </a:moveTo>
                  <a:lnTo>
                    <a:pt x="4816592" y="0"/>
                  </a:lnTo>
                  <a:lnTo>
                    <a:pt x="4816592" y="1354667"/>
                  </a:lnTo>
                  <a:lnTo>
                    <a:pt x="0" y="1354667"/>
                  </a:lnTo>
                  <a:close/>
                </a:path>
              </a:pathLst>
            </a:custGeom>
            <a:solidFill>
              <a:srgbClr val="253572"/>
            </a:solidFill>
          </p:spPr>
          <p:txBody>
            <a:bodyPr/>
            <a:lstStyle/>
            <a:p>
              <a:endParaRPr lang="en-US"/>
            </a:p>
          </p:txBody>
        </p:sp>
        <p:sp>
          <p:nvSpPr>
            <p:cNvPr id="4" name="TextBox 4">
              <a:extLst>
                <a:ext uri="{FF2B5EF4-FFF2-40B4-BE49-F238E27FC236}">
                  <a16:creationId xmlns:a16="http://schemas.microsoft.com/office/drawing/2014/main" id="{1B6E164B-8364-F028-F779-9290B9472663}"/>
                </a:ext>
              </a:extLst>
            </p:cNvPr>
            <p:cNvSpPr txBox="1"/>
            <p:nvPr/>
          </p:nvSpPr>
          <p:spPr>
            <a:xfrm>
              <a:off x="0" y="-28575"/>
              <a:ext cx="4816593" cy="1383242"/>
            </a:xfrm>
            <a:prstGeom prst="rect">
              <a:avLst/>
            </a:prstGeom>
          </p:spPr>
          <p:txBody>
            <a:bodyPr lIns="50800" tIns="50800" rIns="50800" bIns="50800" rtlCol="0" anchor="ctr"/>
            <a:lstStyle/>
            <a:p>
              <a:pPr algn="ctr">
                <a:lnSpc>
                  <a:spcPts val="2879"/>
                </a:lnSpc>
              </a:pPr>
              <a:endParaRPr/>
            </a:p>
          </p:txBody>
        </p:sp>
      </p:grpSp>
      <p:grpSp>
        <p:nvGrpSpPr>
          <p:cNvPr id="5" name="Group 5">
            <a:extLst>
              <a:ext uri="{FF2B5EF4-FFF2-40B4-BE49-F238E27FC236}">
                <a16:creationId xmlns:a16="http://schemas.microsoft.com/office/drawing/2014/main" id="{3E0B3741-B757-CFA3-F3A2-F067863E6772}"/>
              </a:ext>
            </a:extLst>
          </p:cNvPr>
          <p:cNvGrpSpPr/>
          <p:nvPr/>
        </p:nvGrpSpPr>
        <p:grpSpPr>
          <a:xfrm>
            <a:off x="1197974" y="5905801"/>
            <a:ext cx="2852186" cy="1868059"/>
            <a:chOff x="-7816" y="0"/>
            <a:chExt cx="3802915" cy="2490745"/>
          </a:xfrm>
        </p:grpSpPr>
        <p:grpSp>
          <p:nvGrpSpPr>
            <p:cNvPr id="6" name="Group 6">
              <a:extLst>
                <a:ext uri="{FF2B5EF4-FFF2-40B4-BE49-F238E27FC236}">
                  <a16:creationId xmlns:a16="http://schemas.microsoft.com/office/drawing/2014/main" id="{BD10B1F1-9D4E-D8C5-5C95-22EA604C6309}"/>
                </a:ext>
              </a:extLst>
            </p:cNvPr>
            <p:cNvGrpSpPr/>
            <p:nvPr/>
          </p:nvGrpSpPr>
          <p:grpSpPr>
            <a:xfrm>
              <a:off x="0" y="0"/>
              <a:ext cx="502974" cy="502974"/>
              <a:chOff x="0" y="0"/>
              <a:chExt cx="812800" cy="812800"/>
            </a:xfrm>
          </p:grpSpPr>
          <p:sp>
            <p:nvSpPr>
              <p:cNvPr id="7" name="Freeform 7">
                <a:extLst>
                  <a:ext uri="{FF2B5EF4-FFF2-40B4-BE49-F238E27FC236}">
                    <a16:creationId xmlns:a16="http://schemas.microsoft.com/office/drawing/2014/main" id="{0B40EAC7-95C2-161F-9293-710CE64EEF8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9170"/>
              </a:solidFill>
            </p:spPr>
            <p:txBody>
              <a:bodyPr/>
              <a:lstStyle/>
              <a:p>
                <a:endParaRPr lang="en-US"/>
              </a:p>
            </p:txBody>
          </p:sp>
          <p:sp>
            <p:nvSpPr>
              <p:cNvPr id="8" name="TextBox 8">
                <a:extLst>
                  <a:ext uri="{FF2B5EF4-FFF2-40B4-BE49-F238E27FC236}">
                    <a16:creationId xmlns:a16="http://schemas.microsoft.com/office/drawing/2014/main" id="{D7143EC7-DA48-7167-CEA9-A0DB8D57842C}"/>
                  </a:ext>
                </a:extLst>
              </p:cNvPr>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sp>
          <p:nvSpPr>
            <p:cNvPr id="9" name="TextBox 9">
              <a:extLst>
                <a:ext uri="{FF2B5EF4-FFF2-40B4-BE49-F238E27FC236}">
                  <a16:creationId xmlns:a16="http://schemas.microsoft.com/office/drawing/2014/main" id="{5DF9D73E-0C07-0281-6C12-90ACA405D84E}"/>
                </a:ext>
              </a:extLst>
            </p:cNvPr>
            <p:cNvSpPr txBox="1"/>
            <p:nvPr/>
          </p:nvSpPr>
          <p:spPr>
            <a:xfrm>
              <a:off x="0" y="2048744"/>
              <a:ext cx="3795099" cy="442001"/>
            </a:xfrm>
            <a:prstGeom prst="rect">
              <a:avLst/>
            </a:prstGeom>
          </p:spPr>
          <p:txBody>
            <a:bodyPr lIns="0" tIns="0" rIns="0" bIns="0" rtlCol="0" anchor="t">
              <a:spAutoFit/>
            </a:bodyPr>
            <a:lstStyle/>
            <a:p>
              <a:pPr>
                <a:lnSpc>
                  <a:spcPts val="2800"/>
                </a:lnSpc>
              </a:pPr>
              <a:endParaRPr lang="en-US" sz="2000">
                <a:solidFill>
                  <a:srgbClr val="191919"/>
                </a:solidFill>
                <a:latin typeface="Effra 2"/>
              </a:endParaRPr>
            </a:p>
          </p:txBody>
        </p:sp>
        <p:sp>
          <p:nvSpPr>
            <p:cNvPr id="10" name="TextBox 10">
              <a:extLst>
                <a:ext uri="{FF2B5EF4-FFF2-40B4-BE49-F238E27FC236}">
                  <a16:creationId xmlns:a16="http://schemas.microsoft.com/office/drawing/2014/main" id="{4FEFBE6A-80F3-DA46-13F3-8F3DB682A13A}"/>
                </a:ext>
              </a:extLst>
            </p:cNvPr>
            <p:cNvSpPr txBox="1"/>
            <p:nvPr/>
          </p:nvSpPr>
          <p:spPr>
            <a:xfrm>
              <a:off x="-7816" y="878235"/>
              <a:ext cx="3795099" cy="889132"/>
            </a:xfrm>
            <a:prstGeom prst="rect">
              <a:avLst/>
            </a:prstGeom>
          </p:spPr>
          <p:txBody>
            <a:bodyPr lIns="0" tIns="0" rIns="0" bIns="0" rtlCol="0" anchor="t">
              <a:spAutoFit/>
            </a:bodyPr>
            <a:lstStyle/>
            <a:p>
              <a:pPr>
                <a:lnSpc>
                  <a:spcPts val="2639"/>
                </a:lnSpc>
              </a:pPr>
              <a:r>
                <a:rPr lang="en-US" sz="2199">
                  <a:solidFill>
                    <a:srgbClr val="293374"/>
                  </a:solidFill>
                  <a:latin typeface="Effra 1"/>
                </a:rPr>
                <a:t>SIA Sets Strategic Direction/Objectives</a:t>
              </a:r>
            </a:p>
          </p:txBody>
        </p:sp>
      </p:grpSp>
      <p:grpSp>
        <p:nvGrpSpPr>
          <p:cNvPr id="11" name="Group 11">
            <a:extLst>
              <a:ext uri="{FF2B5EF4-FFF2-40B4-BE49-F238E27FC236}">
                <a16:creationId xmlns:a16="http://schemas.microsoft.com/office/drawing/2014/main" id="{1CA3E374-38A7-5074-F4B6-571157B7AB32}"/>
              </a:ext>
            </a:extLst>
          </p:cNvPr>
          <p:cNvGrpSpPr/>
          <p:nvPr/>
        </p:nvGrpSpPr>
        <p:grpSpPr>
          <a:xfrm>
            <a:off x="3613367" y="6077194"/>
            <a:ext cx="4152969" cy="3295385"/>
            <a:chOff x="-1695039" y="0"/>
            <a:chExt cx="5537292" cy="4393846"/>
          </a:xfrm>
        </p:grpSpPr>
        <p:grpSp>
          <p:nvGrpSpPr>
            <p:cNvPr id="12" name="Group 12">
              <a:extLst>
                <a:ext uri="{FF2B5EF4-FFF2-40B4-BE49-F238E27FC236}">
                  <a16:creationId xmlns:a16="http://schemas.microsoft.com/office/drawing/2014/main" id="{41AB7A4A-A9EB-43A9-E625-C4E3F994E8DD}"/>
                </a:ext>
              </a:extLst>
            </p:cNvPr>
            <p:cNvGrpSpPr/>
            <p:nvPr/>
          </p:nvGrpSpPr>
          <p:grpSpPr>
            <a:xfrm>
              <a:off x="0" y="0"/>
              <a:ext cx="502974" cy="502974"/>
              <a:chOff x="0" y="0"/>
              <a:chExt cx="812800" cy="812800"/>
            </a:xfrm>
          </p:grpSpPr>
          <p:sp>
            <p:nvSpPr>
              <p:cNvPr id="13" name="Freeform 13">
                <a:extLst>
                  <a:ext uri="{FF2B5EF4-FFF2-40B4-BE49-F238E27FC236}">
                    <a16:creationId xmlns:a16="http://schemas.microsoft.com/office/drawing/2014/main" id="{CF5EC866-ABB4-6ADE-7990-28A944A5869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9170"/>
              </a:solidFill>
            </p:spPr>
            <p:txBody>
              <a:bodyPr/>
              <a:lstStyle/>
              <a:p>
                <a:endParaRPr lang="en-US"/>
              </a:p>
            </p:txBody>
          </p:sp>
          <p:sp>
            <p:nvSpPr>
              <p:cNvPr id="14" name="TextBox 14">
                <a:extLst>
                  <a:ext uri="{FF2B5EF4-FFF2-40B4-BE49-F238E27FC236}">
                    <a16:creationId xmlns:a16="http://schemas.microsoft.com/office/drawing/2014/main" id="{95428372-EB5E-23E8-631C-C86D1E2F281B}"/>
                  </a:ext>
                </a:extLst>
              </p:cNvPr>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sp>
          <p:nvSpPr>
            <p:cNvPr id="15" name="TextBox 15">
              <a:extLst>
                <a:ext uri="{FF2B5EF4-FFF2-40B4-BE49-F238E27FC236}">
                  <a16:creationId xmlns:a16="http://schemas.microsoft.com/office/drawing/2014/main" id="{1AECF7EA-F577-D1F0-2E99-19A2A8BB6726}"/>
                </a:ext>
              </a:extLst>
            </p:cNvPr>
            <p:cNvSpPr txBox="1"/>
            <p:nvPr/>
          </p:nvSpPr>
          <p:spPr>
            <a:xfrm>
              <a:off x="-1695039" y="3951845"/>
              <a:ext cx="3795099" cy="442001"/>
            </a:xfrm>
            <a:prstGeom prst="rect">
              <a:avLst/>
            </a:prstGeom>
          </p:spPr>
          <p:txBody>
            <a:bodyPr lIns="0" tIns="0" rIns="0" bIns="0" rtlCol="0" anchor="t">
              <a:spAutoFit/>
            </a:bodyPr>
            <a:lstStyle/>
            <a:p>
              <a:pPr marL="0" lvl="1" indent="0" algn="l">
                <a:lnSpc>
                  <a:spcPts val="2800"/>
                </a:lnSpc>
                <a:spcBef>
                  <a:spcPct val="0"/>
                </a:spcBef>
              </a:pPr>
              <a:endParaRPr lang="en-US" sz="2000">
                <a:solidFill>
                  <a:srgbClr val="191919"/>
                </a:solidFill>
                <a:latin typeface="Effra 2"/>
              </a:endParaRPr>
            </a:p>
          </p:txBody>
        </p:sp>
        <p:sp>
          <p:nvSpPr>
            <p:cNvPr id="16" name="TextBox 16">
              <a:extLst>
                <a:ext uri="{FF2B5EF4-FFF2-40B4-BE49-F238E27FC236}">
                  <a16:creationId xmlns:a16="http://schemas.microsoft.com/office/drawing/2014/main" id="{7A169DF1-A31B-14AF-75E9-604C23CEAFED}"/>
                </a:ext>
              </a:extLst>
            </p:cNvPr>
            <p:cNvSpPr txBox="1"/>
            <p:nvPr/>
          </p:nvSpPr>
          <p:spPr>
            <a:xfrm>
              <a:off x="47154" y="553464"/>
              <a:ext cx="3795099" cy="1333699"/>
            </a:xfrm>
            <a:prstGeom prst="rect">
              <a:avLst/>
            </a:prstGeom>
          </p:spPr>
          <p:txBody>
            <a:bodyPr lIns="0" tIns="0" rIns="0" bIns="0" rtlCol="0" anchor="t">
              <a:spAutoFit/>
            </a:bodyPr>
            <a:lstStyle/>
            <a:p>
              <a:pPr marL="0" lvl="0" indent="0" algn="l">
                <a:lnSpc>
                  <a:spcPts val="2639"/>
                </a:lnSpc>
                <a:spcBef>
                  <a:spcPct val="0"/>
                </a:spcBef>
              </a:pPr>
              <a:r>
                <a:rPr lang="en-US" sz="2199">
                  <a:solidFill>
                    <a:srgbClr val="293374"/>
                  </a:solidFill>
                  <a:latin typeface="Effra 1"/>
                </a:rPr>
                <a:t>Tactical Plan and Budget to achieve set objectives</a:t>
              </a:r>
            </a:p>
          </p:txBody>
        </p:sp>
      </p:grpSp>
      <p:grpSp>
        <p:nvGrpSpPr>
          <p:cNvPr id="17" name="Group 17">
            <a:extLst>
              <a:ext uri="{FF2B5EF4-FFF2-40B4-BE49-F238E27FC236}">
                <a16:creationId xmlns:a16="http://schemas.microsoft.com/office/drawing/2014/main" id="{683423B9-C19D-6CEB-12D0-B7F95A78BA35}"/>
              </a:ext>
            </a:extLst>
          </p:cNvPr>
          <p:cNvGrpSpPr/>
          <p:nvPr/>
        </p:nvGrpSpPr>
        <p:grpSpPr>
          <a:xfrm>
            <a:off x="8430316" y="6095717"/>
            <a:ext cx="2846325" cy="1868059"/>
            <a:chOff x="-1" y="0"/>
            <a:chExt cx="3795100" cy="2490745"/>
          </a:xfrm>
        </p:grpSpPr>
        <p:sp>
          <p:nvSpPr>
            <p:cNvPr id="18" name="TextBox 18">
              <a:extLst>
                <a:ext uri="{FF2B5EF4-FFF2-40B4-BE49-F238E27FC236}">
                  <a16:creationId xmlns:a16="http://schemas.microsoft.com/office/drawing/2014/main" id="{DD09B1C4-2E65-8C71-2ACE-2FC204CE92BE}"/>
                </a:ext>
              </a:extLst>
            </p:cNvPr>
            <p:cNvSpPr txBox="1"/>
            <p:nvPr/>
          </p:nvSpPr>
          <p:spPr>
            <a:xfrm>
              <a:off x="0" y="2048744"/>
              <a:ext cx="3795099" cy="442001"/>
            </a:xfrm>
            <a:prstGeom prst="rect">
              <a:avLst/>
            </a:prstGeom>
          </p:spPr>
          <p:txBody>
            <a:bodyPr lIns="0" tIns="0" rIns="0" bIns="0" rtlCol="0" anchor="t">
              <a:spAutoFit/>
            </a:bodyPr>
            <a:lstStyle/>
            <a:p>
              <a:pPr marL="0" lvl="1" indent="0" algn="l">
                <a:lnSpc>
                  <a:spcPts val="2800"/>
                </a:lnSpc>
                <a:spcBef>
                  <a:spcPct val="0"/>
                </a:spcBef>
              </a:pPr>
              <a:endParaRPr lang="en-US" sz="2000">
                <a:solidFill>
                  <a:srgbClr val="191919"/>
                </a:solidFill>
                <a:latin typeface="Effra 2"/>
              </a:endParaRPr>
            </a:p>
          </p:txBody>
        </p:sp>
        <p:sp>
          <p:nvSpPr>
            <p:cNvPr id="19" name="TextBox 19">
              <a:extLst>
                <a:ext uri="{FF2B5EF4-FFF2-40B4-BE49-F238E27FC236}">
                  <a16:creationId xmlns:a16="http://schemas.microsoft.com/office/drawing/2014/main" id="{72E35027-2300-6B45-58D8-ED204D51A835}"/>
                </a:ext>
              </a:extLst>
            </p:cNvPr>
            <p:cNvSpPr txBox="1"/>
            <p:nvPr/>
          </p:nvSpPr>
          <p:spPr>
            <a:xfrm>
              <a:off x="-1" y="508944"/>
              <a:ext cx="3795099" cy="1333699"/>
            </a:xfrm>
            <a:prstGeom prst="rect">
              <a:avLst/>
            </a:prstGeom>
          </p:spPr>
          <p:txBody>
            <a:bodyPr lIns="0" tIns="0" rIns="0" bIns="0" rtlCol="0" anchor="t">
              <a:spAutoFit/>
            </a:bodyPr>
            <a:lstStyle/>
            <a:p>
              <a:pPr marL="0" lvl="0" indent="0" algn="l">
                <a:lnSpc>
                  <a:spcPts val="2639"/>
                </a:lnSpc>
                <a:spcBef>
                  <a:spcPct val="0"/>
                </a:spcBef>
              </a:pPr>
              <a:r>
                <a:rPr lang="en-US" sz="2199">
                  <a:solidFill>
                    <a:srgbClr val="293374"/>
                  </a:solidFill>
                  <a:latin typeface="Effra 1"/>
                </a:rPr>
                <a:t>SIA Board of Directors Approve Plan and Budget</a:t>
              </a:r>
            </a:p>
          </p:txBody>
        </p:sp>
        <p:grpSp>
          <p:nvGrpSpPr>
            <p:cNvPr id="20" name="Group 20">
              <a:extLst>
                <a:ext uri="{FF2B5EF4-FFF2-40B4-BE49-F238E27FC236}">
                  <a16:creationId xmlns:a16="http://schemas.microsoft.com/office/drawing/2014/main" id="{F993A808-3605-C701-8F97-7185ABBCB295}"/>
                </a:ext>
              </a:extLst>
            </p:cNvPr>
            <p:cNvGrpSpPr/>
            <p:nvPr/>
          </p:nvGrpSpPr>
          <p:grpSpPr>
            <a:xfrm>
              <a:off x="0" y="0"/>
              <a:ext cx="502974" cy="502974"/>
              <a:chOff x="0" y="0"/>
              <a:chExt cx="812800" cy="812800"/>
            </a:xfrm>
          </p:grpSpPr>
          <p:sp>
            <p:nvSpPr>
              <p:cNvPr id="21" name="Freeform 21">
                <a:extLst>
                  <a:ext uri="{FF2B5EF4-FFF2-40B4-BE49-F238E27FC236}">
                    <a16:creationId xmlns:a16="http://schemas.microsoft.com/office/drawing/2014/main" id="{ACD6A272-29A8-F291-2101-33D8C59EB61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9170"/>
              </a:solidFill>
              <a:ln cap="sq">
                <a:noFill/>
                <a:prstDash val="solid"/>
                <a:miter/>
              </a:ln>
            </p:spPr>
            <p:txBody>
              <a:bodyPr/>
              <a:lstStyle/>
              <a:p>
                <a:endParaRPr lang="en-US"/>
              </a:p>
            </p:txBody>
          </p:sp>
          <p:sp>
            <p:nvSpPr>
              <p:cNvPr id="22" name="TextBox 22">
                <a:extLst>
                  <a:ext uri="{FF2B5EF4-FFF2-40B4-BE49-F238E27FC236}">
                    <a16:creationId xmlns:a16="http://schemas.microsoft.com/office/drawing/2014/main" id="{0AA1D7C6-18DC-45A1-1DA7-A634E127EA6F}"/>
                  </a:ext>
                </a:extLst>
              </p:cNvPr>
              <p:cNvSpPr txBox="1"/>
              <p:nvPr/>
            </p:nvSpPr>
            <p:spPr>
              <a:xfrm>
                <a:off x="76200" y="28575"/>
                <a:ext cx="660400" cy="708025"/>
              </a:xfrm>
              <a:prstGeom prst="rect">
                <a:avLst/>
              </a:prstGeom>
            </p:spPr>
            <p:txBody>
              <a:bodyPr lIns="50800" tIns="50800" rIns="50800" bIns="50800" rtlCol="0" anchor="ctr"/>
              <a:lstStyle/>
              <a:p>
                <a:pPr marL="0" lvl="0" indent="0" algn="ctr">
                  <a:lnSpc>
                    <a:spcPts val="2100"/>
                  </a:lnSpc>
                  <a:spcBef>
                    <a:spcPct val="0"/>
                  </a:spcBef>
                </a:pPr>
                <a:endParaRPr/>
              </a:p>
            </p:txBody>
          </p:sp>
        </p:grpSp>
      </p:grpSp>
      <p:grpSp>
        <p:nvGrpSpPr>
          <p:cNvPr id="23" name="Group 23">
            <a:extLst>
              <a:ext uri="{FF2B5EF4-FFF2-40B4-BE49-F238E27FC236}">
                <a16:creationId xmlns:a16="http://schemas.microsoft.com/office/drawing/2014/main" id="{EB2BCFF9-DEF8-D0F6-48CE-B28FA362FA12}"/>
              </a:ext>
            </a:extLst>
          </p:cNvPr>
          <p:cNvGrpSpPr/>
          <p:nvPr/>
        </p:nvGrpSpPr>
        <p:grpSpPr>
          <a:xfrm>
            <a:off x="11811000" y="6058399"/>
            <a:ext cx="3023216" cy="1868059"/>
            <a:chOff x="0" y="0"/>
            <a:chExt cx="4030955" cy="2490745"/>
          </a:xfrm>
        </p:grpSpPr>
        <p:sp>
          <p:nvSpPr>
            <p:cNvPr id="24" name="TextBox 24">
              <a:extLst>
                <a:ext uri="{FF2B5EF4-FFF2-40B4-BE49-F238E27FC236}">
                  <a16:creationId xmlns:a16="http://schemas.microsoft.com/office/drawing/2014/main" id="{809B32E2-AE5F-7A3D-559A-D48741CE04F8}"/>
                </a:ext>
              </a:extLst>
            </p:cNvPr>
            <p:cNvSpPr txBox="1"/>
            <p:nvPr/>
          </p:nvSpPr>
          <p:spPr>
            <a:xfrm>
              <a:off x="0" y="2048744"/>
              <a:ext cx="3795099" cy="442001"/>
            </a:xfrm>
            <a:prstGeom prst="rect">
              <a:avLst/>
            </a:prstGeom>
          </p:spPr>
          <p:txBody>
            <a:bodyPr lIns="0" tIns="0" rIns="0" bIns="0" rtlCol="0" anchor="t">
              <a:spAutoFit/>
            </a:bodyPr>
            <a:lstStyle/>
            <a:p>
              <a:pPr marL="0" lvl="1" indent="0" algn="l">
                <a:lnSpc>
                  <a:spcPts val="2800"/>
                </a:lnSpc>
                <a:spcBef>
                  <a:spcPct val="0"/>
                </a:spcBef>
              </a:pPr>
              <a:endParaRPr lang="en-US" sz="2000">
                <a:solidFill>
                  <a:srgbClr val="191919"/>
                </a:solidFill>
                <a:latin typeface="Effra 2"/>
              </a:endParaRPr>
            </a:p>
          </p:txBody>
        </p:sp>
        <p:sp>
          <p:nvSpPr>
            <p:cNvPr id="25" name="TextBox 25">
              <a:extLst>
                <a:ext uri="{FF2B5EF4-FFF2-40B4-BE49-F238E27FC236}">
                  <a16:creationId xmlns:a16="http://schemas.microsoft.com/office/drawing/2014/main" id="{319D498E-8688-A00F-0F5A-99CF7BA16985}"/>
                </a:ext>
              </a:extLst>
            </p:cNvPr>
            <p:cNvSpPr txBox="1"/>
            <p:nvPr/>
          </p:nvSpPr>
          <p:spPr>
            <a:xfrm>
              <a:off x="235856" y="607280"/>
              <a:ext cx="3795099" cy="889132"/>
            </a:xfrm>
            <a:prstGeom prst="rect">
              <a:avLst/>
            </a:prstGeom>
          </p:spPr>
          <p:txBody>
            <a:bodyPr lIns="0" tIns="0" rIns="0" bIns="0" rtlCol="0" anchor="t">
              <a:spAutoFit/>
            </a:bodyPr>
            <a:lstStyle/>
            <a:p>
              <a:pPr marL="0" lvl="0" indent="0" algn="l">
                <a:lnSpc>
                  <a:spcPts val="2639"/>
                </a:lnSpc>
                <a:spcBef>
                  <a:spcPct val="0"/>
                </a:spcBef>
              </a:pPr>
              <a:r>
                <a:rPr lang="en-US" sz="2199">
                  <a:solidFill>
                    <a:srgbClr val="293374"/>
                  </a:solidFill>
                  <a:latin typeface="Effra 1"/>
                </a:rPr>
                <a:t>Communication of Dues increase </a:t>
              </a:r>
            </a:p>
          </p:txBody>
        </p:sp>
        <p:grpSp>
          <p:nvGrpSpPr>
            <p:cNvPr id="26" name="Group 26">
              <a:extLst>
                <a:ext uri="{FF2B5EF4-FFF2-40B4-BE49-F238E27FC236}">
                  <a16:creationId xmlns:a16="http://schemas.microsoft.com/office/drawing/2014/main" id="{5586FB1A-C68B-01AC-0B31-2621E4F82261}"/>
                </a:ext>
              </a:extLst>
            </p:cNvPr>
            <p:cNvGrpSpPr/>
            <p:nvPr/>
          </p:nvGrpSpPr>
          <p:grpSpPr>
            <a:xfrm>
              <a:off x="0" y="0"/>
              <a:ext cx="502974" cy="502974"/>
              <a:chOff x="0" y="0"/>
              <a:chExt cx="812800" cy="812800"/>
            </a:xfrm>
          </p:grpSpPr>
          <p:sp>
            <p:nvSpPr>
              <p:cNvPr id="27" name="Freeform 27">
                <a:extLst>
                  <a:ext uri="{FF2B5EF4-FFF2-40B4-BE49-F238E27FC236}">
                    <a16:creationId xmlns:a16="http://schemas.microsoft.com/office/drawing/2014/main" id="{9A7E0F43-F90B-0B89-4617-8CF2A38AE20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9170"/>
              </a:solidFill>
              <a:ln cap="sq">
                <a:noFill/>
                <a:prstDash val="solid"/>
                <a:miter/>
              </a:ln>
            </p:spPr>
            <p:txBody>
              <a:bodyPr/>
              <a:lstStyle/>
              <a:p>
                <a:endParaRPr lang="en-US"/>
              </a:p>
            </p:txBody>
          </p:sp>
          <p:sp>
            <p:nvSpPr>
              <p:cNvPr id="28" name="TextBox 28">
                <a:extLst>
                  <a:ext uri="{FF2B5EF4-FFF2-40B4-BE49-F238E27FC236}">
                    <a16:creationId xmlns:a16="http://schemas.microsoft.com/office/drawing/2014/main" id="{EB393AD9-F663-AC32-8588-ECB1ADBC9D5F}"/>
                  </a:ext>
                </a:extLst>
              </p:cNvPr>
              <p:cNvSpPr txBox="1"/>
              <p:nvPr/>
            </p:nvSpPr>
            <p:spPr>
              <a:xfrm>
                <a:off x="76200" y="28575"/>
                <a:ext cx="660400" cy="708025"/>
              </a:xfrm>
              <a:prstGeom prst="rect">
                <a:avLst/>
              </a:prstGeom>
            </p:spPr>
            <p:txBody>
              <a:bodyPr lIns="50800" tIns="50800" rIns="50800" bIns="50800" rtlCol="0" anchor="ctr"/>
              <a:lstStyle/>
              <a:p>
                <a:pPr marL="0" lvl="0" indent="0" algn="ctr">
                  <a:lnSpc>
                    <a:spcPts val="2100"/>
                  </a:lnSpc>
                  <a:spcBef>
                    <a:spcPct val="0"/>
                  </a:spcBef>
                </a:pPr>
                <a:endParaRPr/>
              </a:p>
            </p:txBody>
          </p:sp>
        </p:grpSp>
      </p:grpSp>
      <p:grpSp>
        <p:nvGrpSpPr>
          <p:cNvPr id="29" name="Group 29">
            <a:extLst>
              <a:ext uri="{FF2B5EF4-FFF2-40B4-BE49-F238E27FC236}">
                <a16:creationId xmlns:a16="http://schemas.microsoft.com/office/drawing/2014/main" id="{2D8A24DD-25EB-A863-821B-0386ACB1A038}"/>
              </a:ext>
            </a:extLst>
          </p:cNvPr>
          <p:cNvGrpSpPr/>
          <p:nvPr/>
        </p:nvGrpSpPr>
        <p:grpSpPr>
          <a:xfrm>
            <a:off x="15062261" y="5983907"/>
            <a:ext cx="2910997" cy="1868059"/>
            <a:chOff x="0" y="0"/>
            <a:chExt cx="3881330" cy="2490745"/>
          </a:xfrm>
        </p:grpSpPr>
        <p:sp>
          <p:nvSpPr>
            <p:cNvPr id="30" name="TextBox 30">
              <a:extLst>
                <a:ext uri="{FF2B5EF4-FFF2-40B4-BE49-F238E27FC236}">
                  <a16:creationId xmlns:a16="http://schemas.microsoft.com/office/drawing/2014/main" id="{28A26448-9A63-6E72-080D-683C57908E54}"/>
                </a:ext>
              </a:extLst>
            </p:cNvPr>
            <p:cNvSpPr txBox="1"/>
            <p:nvPr/>
          </p:nvSpPr>
          <p:spPr>
            <a:xfrm>
              <a:off x="0" y="2048744"/>
              <a:ext cx="3795099" cy="442001"/>
            </a:xfrm>
            <a:prstGeom prst="rect">
              <a:avLst/>
            </a:prstGeom>
          </p:spPr>
          <p:txBody>
            <a:bodyPr lIns="0" tIns="0" rIns="0" bIns="0" rtlCol="0" anchor="t">
              <a:spAutoFit/>
            </a:bodyPr>
            <a:lstStyle/>
            <a:p>
              <a:pPr marL="0" lvl="1" indent="0" algn="l">
                <a:lnSpc>
                  <a:spcPts val="2800"/>
                </a:lnSpc>
                <a:spcBef>
                  <a:spcPct val="0"/>
                </a:spcBef>
              </a:pPr>
              <a:endParaRPr lang="en-US" sz="2000">
                <a:solidFill>
                  <a:srgbClr val="191919"/>
                </a:solidFill>
                <a:latin typeface="Effra 2"/>
              </a:endParaRPr>
            </a:p>
          </p:txBody>
        </p:sp>
        <p:sp>
          <p:nvSpPr>
            <p:cNvPr id="31" name="TextBox 31">
              <a:extLst>
                <a:ext uri="{FF2B5EF4-FFF2-40B4-BE49-F238E27FC236}">
                  <a16:creationId xmlns:a16="http://schemas.microsoft.com/office/drawing/2014/main" id="{16D2AFE1-5E25-8037-460B-77F36849D6EE}"/>
                </a:ext>
              </a:extLst>
            </p:cNvPr>
            <p:cNvSpPr txBox="1"/>
            <p:nvPr/>
          </p:nvSpPr>
          <p:spPr>
            <a:xfrm>
              <a:off x="86231" y="974361"/>
              <a:ext cx="3795099" cy="454025"/>
            </a:xfrm>
            <a:prstGeom prst="rect">
              <a:avLst/>
            </a:prstGeom>
          </p:spPr>
          <p:txBody>
            <a:bodyPr lIns="0" tIns="0" rIns="0" bIns="0" rtlCol="0" anchor="t">
              <a:spAutoFit/>
            </a:bodyPr>
            <a:lstStyle/>
            <a:p>
              <a:pPr marL="0" lvl="0" indent="0" algn="l">
                <a:lnSpc>
                  <a:spcPts val="2639"/>
                </a:lnSpc>
                <a:spcBef>
                  <a:spcPct val="0"/>
                </a:spcBef>
              </a:pPr>
              <a:r>
                <a:rPr lang="en-US" sz="2199">
                  <a:solidFill>
                    <a:srgbClr val="293374"/>
                  </a:solidFill>
                  <a:latin typeface="Effra 1"/>
                </a:rPr>
                <a:t>Monitoring</a:t>
              </a:r>
            </a:p>
          </p:txBody>
        </p:sp>
        <p:grpSp>
          <p:nvGrpSpPr>
            <p:cNvPr id="32" name="Group 32">
              <a:extLst>
                <a:ext uri="{FF2B5EF4-FFF2-40B4-BE49-F238E27FC236}">
                  <a16:creationId xmlns:a16="http://schemas.microsoft.com/office/drawing/2014/main" id="{E38DF354-F118-4DF6-60E9-DAC5BD8148A0}"/>
                </a:ext>
              </a:extLst>
            </p:cNvPr>
            <p:cNvGrpSpPr/>
            <p:nvPr/>
          </p:nvGrpSpPr>
          <p:grpSpPr>
            <a:xfrm>
              <a:off x="0" y="0"/>
              <a:ext cx="502974" cy="502974"/>
              <a:chOff x="0" y="0"/>
              <a:chExt cx="812800" cy="812800"/>
            </a:xfrm>
          </p:grpSpPr>
          <p:sp>
            <p:nvSpPr>
              <p:cNvPr id="33" name="Freeform 33">
                <a:extLst>
                  <a:ext uri="{FF2B5EF4-FFF2-40B4-BE49-F238E27FC236}">
                    <a16:creationId xmlns:a16="http://schemas.microsoft.com/office/drawing/2014/main" id="{5CDBF0E2-D73E-29BA-5FA4-BCD9B3CC600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9170"/>
              </a:solidFill>
              <a:ln cap="sq">
                <a:noFill/>
                <a:prstDash val="solid"/>
                <a:miter/>
              </a:ln>
            </p:spPr>
            <p:txBody>
              <a:bodyPr/>
              <a:lstStyle/>
              <a:p>
                <a:endParaRPr lang="en-US"/>
              </a:p>
            </p:txBody>
          </p:sp>
          <p:sp>
            <p:nvSpPr>
              <p:cNvPr id="34" name="TextBox 34">
                <a:extLst>
                  <a:ext uri="{FF2B5EF4-FFF2-40B4-BE49-F238E27FC236}">
                    <a16:creationId xmlns:a16="http://schemas.microsoft.com/office/drawing/2014/main" id="{122B81C2-9541-9ABF-014C-2CADB62C8B11}"/>
                  </a:ext>
                </a:extLst>
              </p:cNvPr>
              <p:cNvSpPr txBox="1"/>
              <p:nvPr/>
            </p:nvSpPr>
            <p:spPr>
              <a:xfrm>
                <a:off x="76200" y="28575"/>
                <a:ext cx="660400" cy="708025"/>
              </a:xfrm>
              <a:prstGeom prst="rect">
                <a:avLst/>
              </a:prstGeom>
            </p:spPr>
            <p:txBody>
              <a:bodyPr lIns="50800" tIns="50800" rIns="50800" bIns="50800" rtlCol="0" anchor="ctr"/>
              <a:lstStyle/>
              <a:p>
                <a:pPr marL="0" lvl="0" indent="0" algn="ctr">
                  <a:lnSpc>
                    <a:spcPts val="2100"/>
                  </a:lnSpc>
                  <a:spcBef>
                    <a:spcPct val="0"/>
                  </a:spcBef>
                </a:pPr>
                <a:endParaRPr/>
              </a:p>
            </p:txBody>
          </p:sp>
        </p:grpSp>
      </p:grpSp>
      <p:grpSp>
        <p:nvGrpSpPr>
          <p:cNvPr id="35" name="Group 35">
            <a:extLst>
              <a:ext uri="{FF2B5EF4-FFF2-40B4-BE49-F238E27FC236}">
                <a16:creationId xmlns:a16="http://schemas.microsoft.com/office/drawing/2014/main" id="{D185A980-82F1-93BB-A3DF-AAC34FC23AF7}"/>
              </a:ext>
            </a:extLst>
          </p:cNvPr>
          <p:cNvGrpSpPr/>
          <p:nvPr/>
        </p:nvGrpSpPr>
        <p:grpSpPr>
          <a:xfrm>
            <a:off x="1232190" y="1313568"/>
            <a:ext cx="11340810" cy="2638220"/>
            <a:chOff x="0" y="123825"/>
            <a:chExt cx="15121079" cy="3517627"/>
          </a:xfrm>
        </p:grpSpPr>
        <p:sp>
          <p:nvSpPr>
            <p:cNvPr id="36" name="TextBox 36">
              <a:extLst>
                <a:ext uri="{FF2B5EF4-FFF2-40B4-BE49-F238E27FC236}">
                  <a16:creationId xmlns:a16="http://schemas.microsoft.com/office/drawing/2014/main" id="{744EC060-5503-6F61-2FFF-19A1E53EB1AF}"/>
                </a:ext>
              </a:extLst>
            </p:cNvPr>
            <p:cNvSpPr txBox="1"/>
            <p:nvPr/>
          </p:nvSpPr>
          <p:spPr>
            <a:xfrm>
              <a:off x="0" y="123825"/>
              <a:ext cx="15121079" cy="1231107"/>
            </a:xfrm>
            <a:prstGeom prst="rect">
              <a:avLst/>
            </a:prstGeom>
          </p:spPr>
          <p:txBody>
            <a:bodyPr wrap="square" lIns="0" tIns="0" rIns="0" bIns="0" rtlCol="0" anchor="t">
              <a:spAutoFit/>
            </a:bodyPr>
            <a:lstStyle/>
            <a:p>
              <a:pPr marL="0" lvl="0" indent="0" algn="l">
                <a:lnSpc>
                  <a:spcPts val="7200"/>
                </a:lnSpc>
              </a:pPr>
              <a:r>
                <a:rPr lang="en-US" sz="7200">
                  <a:solidFill>
                    <a:srgbClr val="F69170"/>
                  </a:solidFill>
                  <a:latin typeface="Effra 1"/>
                </a:rPr>
                <a:t>SIA Annual Dues Increase</a:t>
              </a:r>
            </a:p>
          </p:txBody>
        </p:sp>
        <p:sp>
          <p:nvSpPr>
            <p:cNvPr id="37" name="TextBox 37">
              <a:extLst>
                <a:ext uri="{FF2B5EF4-FFF2-40B4-BE49-F238E27FC236}">
                  <a16:creationId xmlns:a16="http://schemas.microsoft.com/office/drawing/2014/main" id="{62927FEF-BE23-CBA7-DBB1-C63914C09D0D}"/>
                </a:ext>
              </a:extLst>
            </p:cNvPr>
            <p:cNvSpPr txBox="1"/>
            <p:nvPr/>
          </p:nvSpPr>
          <p:spPr>
            <a:xfrm>
              <a:off x="0" y="2955652"/>
              <a:ext cx="10878291" cy="685800"/>
            </a:xfrm>
            <a:prstGeom prst="rect">
              <a:avLst/>
            </a:prstGeom>
          </p:spPr>
          <p:txBody>
            <a:bodyPr lIns="0" tIns="0" rIns="0" bIns="0" rtlCol="0" anchor="t">
              <a:spAutoFit/>
            </a:bodyPr>
            <a:lstStyle/>
            <a:p>
              <a:pPr marL="0" lvl="0" indent="0" algn="l">
                <a:lnSpc>
                  <a:spcPts val="4079"/>
                </a:lnSpc>
                <a:spcBef>
                  <a:spcPct val="0"/>
                </a:spcBef>
              </a:pPr>
              <a:r>
                <a:rPr lang="en-US" sz="3400" u="none">
                  <a:solidFill>
                    <a:srgbClr val="F5EFEB"/>
                  </a:solidFill>
                  <a:latin typeface="Effra 2"/>
                </a:rPr>
                <a:t>Decision making process</a:t>
              </a:r>
            </a:p>
          </p:txBody>
        </p:sp>
      </p:grpSp>
      <p:grpSp>
        <p:nvGrpSpPr>
          <p:cNvPr id="38" name="Group 38">
            <a:extLst>
              <a:ext uri="{FF2B5EF4-FFF2-40B4-BE49-F238E27FC236}">
                <a16:creationId xmlns:a16="http://schemas.microsoft.com/office/drawing/2014/main" id="{D988E101-B353-532F-EEFA-3E9CBF19CBCC}"/>
              </a:ext>
            </a:extLst>
          </p:cNvPr>
          <p:cNvGrpSpPr/>
          <p:nvPr/>
        </p:nvGrpSpPr>
        <p:grpSpPr>
          <a:xfrm>
            <a:off x="15738227" y="542156"/>
            <a:ext cx="1521073" cy="973088"/>
            <a:chOff x="0" y="0"/>
            <a:chExt cx="2028098" cy="1297451"/>
          </a:xfrm>
        </p:grpSpPr>
        <p:sp>
          <p:nvSpPr>
            <p:cNvPr id="39" name="Freeform 39">
              <a:extLst>
                <a:ext uri="{FF2B5EF4-FFF2-40B4-BE49-F238E27FC236}">
                  <a16:creationId xmlns:a16="http://schemas.microsoft.com/office/drawing/2014/main" id="{ACAA6E04-8FA3-2ACC-4083-7DC2DA17303B}"/>
                </a:ext>
              </a:extLst>
            </p:cNvPr>
            <p:cNvSpPr/>
            <p:nvPr/>
          </p:nvSpPr>
          <p:spPr>
            <a:xfrm>
              <a:off x="956635" y="431332"/>
              <a:ext cx="1071462" cy="473392"/>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0" name="Freeform 40">
              <a:extLst>
                <a:ext uri="{FF2B5EF4-FFF2-40B4-BE49-F238E27FC236}">
                  <a16:creationId xmlns:a16="http://schemas.microsoft.com/office/drawing/2014/main" id="{0ADAC76A-2BCB-686A-1BEF-A0AC93E9359E}"/>
                </a:ext>
              </a:extLst>
            </p:cNvPr>
            <p:cNvSpPr/>
            <p:nvPr/>
          </p:nvSpPr>
          <p:spPr>
            <a:xfrm>
              <a:off x="0" y="0"/>
              <a:ext cx="795532" cy="1297451"/>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5"/>
              <a:stretch>
                <a:fillRect/>
              </a:stretch>
            </a:blipFill>
          </p:spPr>
          <p:txBody>
            <a:bodyPr/>
            <a:lstStyle/>
            <a:p>
              <a:endParaRPr lang="en-US"/>
            </a:p>
          </p:txBody>
        </p:sp>
      </p:grpSp>
      <p:sp>
        <p:nvSpPr>
          <p:cNvPr id="41" name="TextBox 41">
            <a:extLst>
              <a:ext uri="{FF2B5EF4-FFF2-40B4-BE49-F238E27FC236}">
                <a16:creationId xmlns:a16="http://schemas.microsoft.com/office/drawing/2014/main" id="{3C049CEF-C65B-313B-B790-E9EE6C6263C9}"/>
              </a:ext>
            </a:extLst>
          </p:cNvPr>
          <p:cNvSpPr txBox="1"/>
          <p:nvPr/>
        </p:nvSpPr>
        <p:spPr>
          <a:xfrm>
            <a:off x="1028700" y="9258300"/>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a:solidFill>
                  <a:srgbClr val="E68574"/>
                </a:solidFill>
                <a:latin typeface="Effra 1"/>
              </a:rPr>
              <a:t>2024 SIA REGION CONFERENCE</a:t>
            </a:r>
          </a:p>
        </p:txBody>
      </p:sp>
    </p:spTree>
    <p:extLst>
      <p:ext uri="{BB962C8B-B14F-4D97-AF65-F5344CB8AC3E}">
        <p14:creationId xmlns:p14="http://schemas.microsoft.com/office/powerpoint/2010/main" val="3172674086"/>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EFEB"/>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4816593" cy="1354667"/>
          </a:xfrm>
        </p:grpSpPr>
        <p:sp>
          <p:nvSpPr>
            <p:cNvPr id="3" name="Freeform 3"/>
            <p:cNvSpPr/>
            <p:nvPr/>
          </p:nvSpPr>
          <p:spPr>
            <a:xfrm>
              <a:off x="0" y="0"/>
              <a:ext cx="4816592" cy="1354667"/>
            </a:xfrm>
            <a:custGeom>
              <a:avLst/>
              <a:gdLst/>
              <a:ahLst/>
              <a:cxnLst/>
              <a:rect l="l" t="t" r="r" b="b"/>
              <a:pathLst>
                <a:path w="4816592" h="1354667">
                  <a:moveTo>
                    <a:pt x="0" y="0"/>
                  </a:moveTo>
                  <a:lnTo>
                    <a:pt x="4816592" y="0"/>
                  </a:lnTo>
                  <a:lnTo>
                    <a:pt x="4816592" y="1354667"/>
                  </a:lnTo>
                  <a:lnTo>
                    <a:pt x="0" y="1354667"/>
                  </a:lnTo>
                  <a:close/>
                </a:path>
              </a:pathLst>
            </a:custGeom>
            <a:solidFill>
              <a:srgbClr val="253572"/>
            </a:solidFill>
          </p:spPr>
          <p:txBody>
            <a:bodyPr/>
            <a:lstStyle/>
            <a:p>
              <a:endParaRPr lang="en-US"/>
            </a:p>
          </p:txBody>
        </p:sp>
        <p:sp>
          <p:nvSpPr>
            <p:cNvPr id="4" name="TextBox 4"/>
            <p:cNvSpPr txBox="1"/>
            <p:nvPr/>
          </p:nvSpPr>
          <p:spPr>
            <a:xfrm>
              <a:off x="0" y="-28575"/>
              <a:ext cx="4816593" cy="1383242"/>
            </a:xfrm>
            <a:prstGeom prst="rect">
              <a:avLst/>
            </a:prstGeom>
          </p:spPr>
          <p:txBody>
            <a:bodyPr lIns="50800" tIns="50800" rIns="50800" bIns="50800" rtlCol="0" anchor="ctr"/>
            <a:lstStyle/>
            <a:p>
              <a:pPr algn="ctr">
                <a:lnSpc>
                  <a:spcPts val="2879"/>
                </a:lnSpc>
              </a:pPr>
              <a:endParaRPr/>
            </a:p>
          </p:txBody>
        </p:sp>
      </p:grpSp>
      <p:grpSp>
        <p:nvGrpSpPr>
          <p:cNvPr id="5" name="Group 5"/>
          <p:cNvGrpSpPr/>
          <p:nvPr/>
        </p:nvGrpSpPr>
        <p:grpSpPr>
          <a:xfrm>
            <a:off x="1215989" y="5839731"/>
            <a:ext cx="2846324" cy="1325525"/>
            <a:chOff x="-7816" y="0"/>
            <a:chExt cx="3795099" cy="1767367"/>
          </a:xfrm>
        </p:grpSpPr>
        <p:grpSp>
          <p:nvGrpSpPr>
            <p:cNvPr id="6" name="Group 6"/>
            <p:cNvGrpSpPr/>
            <p:nvPr/>
          </p:nvGrpSpPr>
          <p:grpSpPr>
            <a:xfrm>
              <a:off x="0" y="0"/>
              <a:ext cx="502974" cy="50297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9170"/>
              </a:solidFill>
            </p:spPr>
            <p:txBody>
              <a:bodyPr/>
              <a:lstStyle/>
              <a:p>
                <a:endParaRPr lang="en-US"/>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sp>
          <p:nvSpPr>
            <p:cNvPr id="10" name="TextBox 10"/>
            <p:cNvSpPr txBox="1"/>
            <p:nvPr/>
          </p:nvSpPr>
          <p:spPr>
            <a:xfrm>
              <a:off x="-7816" y="878235"/>
              <a:ext cx="3795099" cy="889132"/>
            </a:xfrm>
            <a:prstGeom prst="rect">
              <a:avLst/>
            </a:prstGeom>
          </p:spPr>
          <p:txBody>
            <a:bodyPr lIns="0" tIns="0" rIns="0" bIns="0" rtlCol="0" anchor="t">
              <a:spAutoFit/>
            </a:bodyPr>
            <a:lstStyle/>
            <a:p>
              <a:pPr>
                <a:lnSpc>
                  <a:spcPts val="2639"/>
                </a:lnSpc>
              </a:pPr>
              <a:r>
                <a:rPr lang="en-US" sz="2199">
                  <a:solidFill>
                    <a:srgbClr val="293374"/>
                  </a:solidFill>
                  <a:latin typeface="Effra 1"/>
                </a:rPr>
                <a:t>Member/Leadership Engagement</a:t>
              </a:r>
            </a:p>
          </p:txBody>
        </p:sp>
      </p:grpSp>
      <p:grpSp>
        <p:nvGrpSpPr>
          <p:cNvPr id="11" name="Group 11"/>
          <p:cNvGrpSpPr/>
          <p:nvPr/>
        </p:nvGrpSpPr>
        <p:grpSpPr>
          <a:xfrm>
            <a:off x="4618538" y="5840020"/>
            <a:ext cx="2881690" cy="1081947"/>
            <a:chOff x="0" y="0"/>
            <a:chExt cx="3842253" cy="1442596"/>
          </a:xfrm>
        </p:grpSpPr>
        <p:grpSp>
          <p:nvGrpSpPr>
            <p:cNvPr id="12" name="Group 12"/>
            <p:cNvGrpSpPr/>
            <p:nvPr/>
          </p:nvGrpSpPr>
          <p:grpSpPr>
            <a:xfrm>
              <a:off x="0" y="0"/>
              <a:ext cx="502974" cy="50297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9170"/>
              </a:solidFill>
            </p:spPr>
            <p:txBody>
              <a:bodyPr/>
              <a:lstStyle/>
              <a:p>
                <a:endParaRPr lang="en-US"/>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sp>
          <p:nvSpPr>
            <p:cNvPr id="16" name="TextBox 16"/>
            <p:cNvSpPr txBox="1"/>
            <p:nvPr/>
          </p:nvSpPr>
          <p:spPr>
            <a:xfrm>
              <a:off x="47155" y="553464"/>
              <a:ext cx="3795098" cy="889132"/>
            </a:xfrm>
            <a:prstGeom prst="rect">
              <a:avLst/>
            </a:prstGeom>
          </p:spPr>
          <p:txBody>
            <a:bodyPr lIns="0" tIns="0" rIns="0" bIns="0" rtlCol="0" anchor="t">
              <a:spAutoFit/>
            </a:bodyPr>
            <a:lstStyle/>
            <a:p>
              <a:pPr marL="0" lvl="0" indent="0" algn="l">
                <a:lnSpc>
                  <a:spcPts val="2639"/>
                </a:lnSpc>
                <a:spcBef>
                  <a:spcPct val="0"/>
                </a:spcBef>
              </a:pPr>
              <a:r>
                <a:rPr lang="en-US" sz="2199">
                  <a:solidFill>
                    <a:srgbClr val="293374"/>
                  </a:solidFill>
                  <a:latin typeface="Effra 1"/>
                </a:rPr>
                <a:t>Research and Development</a:t>
              </a:r>
            </a:p>
          </p:txBody>
        </p:sp>
      </p:grpSp>
      <p:grpSp>
        <p:nvGrpSpPr>
          <p:cNvPr id="17" name="Group 17"/>
          <p:cNvGrpSpPr/>
          <p:nvPr/>
        </p:nvGrpSpPr>
        <p:grpSpPr>
          <a:xfrm>
            <a:off x="7928012" y="5840020"/>
            <a:ext cx="2846324" cy="1048557"/>
            <a:chOff x="-1" y="0"/>
            <a:chExt cx="3795099" cy="1398076"/>
          </a:xfrm>
        </p:grpSpPr>
        <p:sp>
          <p:nvSpPr>
            <p:cNvPr id="19" name="TextBox 19"/>
            <p:cNvSpPr txBox="1"/>
            <p:nvPr/>
          </p:nvSpPr>
          <p:spPr>
            <a:xfrm>
              <a:off x="-1" y="508944"/>
              <a:ext cx="3795099" cy="889132"/>
            </a:xfrm>
            <a:prstGeom prst="rect">
              <a:avLst/>
            </a:prstGeom>
          </p:spPr>
          <p:txBody>
            <a:bodyPr lIns="0" tIns="0" rIns="0" bIns="0" rtlCol="0" anchor="t">
              <a:spAutoFit/>
            </a:bodyPr>
            <a:lstStyle/>
            <a:p>
              <a:pPr marL="0" lvl="0" indent="0" algn="l">
                <a:lnSpc>
                  <a:spcPts val="2639"/>
                </a:lnSpc>
                <a:spcBef>
                  <a:spcPct val="0"/>
                </a:spcBef>
              </a:pPr>
              <a:r>
                <a:rPr lang="en-US" sz="2199">
                  <a:solidFill>
                    <a:srgbClr val="293374"/>
                  </a:solidFill>
                  <a:latin typeface="Effra 1"/>
                </a:rPr>
                <a:t>SIA Board of Directors Approval</a:t>
              </a:r>
            </a:p>
          </p:txBody>
        </p:sp>
        <p:grpSp>
          <p:nvGrpSpPr>
            <p:cNvPr id="20" name="Group 20"/>
            <p:cNvGrpSpPr/>
            <p:nvPr/>
          </p:nvGrpSpPr>
          <p:grpSpPr>
            <a:xfrm>
              <a:off x="0" y="0"/>
              <a:ext cx="502974" cy="50297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9170"/>
              </a:solidFill>
              <a:ln cap="sq">
                <a:noFill/>
                <a:prstDash val="solid"/>
                <a:miter/>
              </a:ln>
            </p:spPr>
            <p:txBody>
              <a:bodyPr/>
              <a:lstStyle/>
              <a:p>
                <a:endParaRPr lang="en-US"/>
              </a:p>
            </p:txBody>
          </p:sp>
          <p:sp>
            <p:nvSpPr>
              <p:cNvPr id="22" name="TextBox 22"/>
              <p:cNvSpPr txBox="1"/>
              <p:nvPr/>
            </p:nvSpPr>
            <p:spPr>
              <a:xfrm>
                <a:off x="76200" y="28575"/>
                <a:ext cx="660400" cy="708025"/>
              </a:xfrm>
              <a:prstGeom prst="rect">
                <a:avLst/>
              </a:prstGeom>
            </p:spPr>
            <p:txBody>
              <a:bodyPr lIns="50800" tIns="50800" rIns="50800" bIns="50800" rtlCol="0" anchor="ctr"/>
              <a:lstStyle/>
              <a:p>
                <a:pPr marL="0" lvl="0" indent="0" algn="ctr">
                  <a:lnSpc>
                    <a:spcPts val="2100"/>
                  </a:lnSpc>
                  <a:spcBef>
                    <a:spcPct val="0"/>
                  </a:spcBef>
                </a:pPr>
                <a:endParaRPr/>
              </a:p>
            </p:txBody>
          </p:sp>
        </p:grpSp>
      </p:grpSp>
      <p:grpSp>
        <p:nvGrpSpPr>
          <p:cNvPr id="23" name="Group 23"/>
          <p:cNvGrpSpPr/>
          <p:nvPr/>
        </p:nvGrpSpPr>
        <p:grpSpPr>
          <a:xfrm>
            <a:off x="11780625" y="5839731"/>
            <a:ext cx="3023216" cy="788885"/>
            <a:chOff x="0" y="0"/>
            <a:chExt cx="4030955" cy="1051847"/>
          </a:xfrm>
        </p:grpSpPr>
        <p:sp>
          <p:nvSpPr>
            <p:cNvPr id="25" name="TextBox 25"/>
            <p:cNvSpPr txBox="1"/>
            <p:nvPr/>
          </p:nvSpPr>
          <p:spPr>
            <a:xfrm>
              <a:off x="235856" y="607280"/>
              <a:ext cx="3795099" cy="444567"/>
            </a:xfrm>
            <a:prstGeom prst="rect">
              <a:avLst/>
            </a:prstGeom>
          </p:spPr>
          <p:txBody>
            <a:bodyPr lIns="0" tIns="0" rIns="0" bIns="0" rtlCol="0" anchor="t">
              <a:spAutoFit/>
            </a:bodyPr>
            <a:lstStyle/>
            <a:p>
              <a:pPr marL="0" lvl="0" indent="0" algn="l">
                <a:lnSpc>
                  <a:spcPts val="2639"/>
                </a:lnSpc>
                <a:spcBef>
                  <a:spcPct val="0"/>
                </a:spcBef>
              </a:pPr>
              <a:r>
                <a:rPr lang="en-US" sz="2199">
                  <a:solidFill>
                    <a:srgbClr val="293374"/>
                  </a:solidFill>
                  <a:latin typeface="Effra 1"/>
                </a:rPr>
                <a:t>Implementation</a:t>
              </a:r>
            </a:p>
          </p:txBody>
        </p:sp>
        <p:grpSp>
          <p:nvGrpSpPr>
            <p:cNvPr id="26" name="Group 26"/>
            <p:cNvGrpSpPr/>
            <p:nvPr/>
          </p:nvGrpSpPr>
          <p:grpSpPr>
            <a:xfrm>
              <a:off x="0" y="0"/>
              <a:ext cx="502974" cy="502974"/>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9170"/>
              </a:solidFill>
              <a:ln cap="sq">
                <a:noFill/>
                <a:prstDash val="solid"/>
                <a:miter/>
              </a:ln>
            </p:spPr>
            <p:txBody>
              <a:bodyPr/>
              <a:lstStyle/>
              <a:p>
                <a:endParaRPr lang="en-US"/>
              </a:p>
            </p:txBody>
          </p:sp>
          <p:sp>
            <p:nvSpPr>
              <p:cNvPr id="28" name="TextBox 28"/>
              <p:cNvSpPr txBox="1"/>
              <p:nvPr/>
            </p:nvSpPr>
            <p:spPr>
              <a:xfrm>
                <a:off x="76200" y="28575"/>
                <a:ext cx="660400" cy="708025"/>
              </a:xfrm>
              <a:prstGeom prst="rect">
                <a:avLst/>
              </a:prstGeom>
            </p:spPr>
            <p:txBody>
              <a:bodyPr lIns="50800" tIns="50800" rIns="50800" bIns="50800" rtlCol="0" anchor="ctr"/>
              <a:lstStyle/>
              <a:p>
                <a:pPr marL="0" lvl="0" indent="0" algn="ctr">
                  <a:lnSpc>
                    <a:spcPts val="2100"/>
                  </a:lnSpc>
                  <a:spcBef>
                    <a:spcPct val="0"/>
                  </a:spcBef>
                </a:pPr>
                <a:endParaRPr/>
              </a:p>
            </p:txBody>
          </p:sp>
        </p:grpSp>
      </p:grpSp>
      <p:grpSp>
        <p:nvGrpSpPr>
          <p:cNvPr id="29" name="Group 29"/>
          <p:cNvGrpSpPr/>
          <p:nvPr/>
        </p:nvGrpSpPr>
        <p:grpSpPr>
          <a:xfrm>
            <a:off x="15376999" y="5852993"/>
            <a:ext cx="2910997" cy="1071290"/>
            <a:chOff x="0" y="0"/>
            <a:chExt cx="3881330" cy="1428386"/>
          </a:xfrm>
        </p:grpSpPr>
        <p:sp>
          <p:nvSpPr>
            <p:cNvPr id="31" name="TextBox 31"/>
            <p:cNvSpPr txBox="1"/>
            <p:nvPr/>
          </p:nvSpPr>
          <p:spPr>
            <a:xfrm>
              <a:off x="86231" y="974361"/>
              <a:ext cx="3795099" cy="454025"/>
            </a:xfrm>
            <a:prstGeom prst="rect">
              <a:avLst/>
            </a:prstGeom>
          </p:spPr>
          <p:txBody>
            <a:bodyPr lIns="0" tIns="0" rIns="0" bIns="0" rtlCol="0" anchor="t">
              <a:spAutoFit/>
            </a:bodyPr>
            <a:lstStyle/>
            <a:p>
              <a:pPr marL="0" lvl="0" indent="0" algn="l">
                <a:lnSpc>
                  <a:spcPts val="2639"/>
                </a:lnSpc>
                <a:spcBef>
                  <a:spcPct val="0"/>
                </a:spcBef>
              </a:pPr>
              <a:r>
                <a:rPr lang="en-US" sz="2199">
                  <a:solidFill>
                    <a:srgbClr val="293374"/>
                  </a:solidFill>
                  <a:latin typeface="Effra 1"/>
                </a:rPr>
                <a:t>Monitoring and Update</a:t>
              </a:r>
            </a:p>
          </p:txBody>
        </p:sp>
        <p:grpSp>
          <p:nvGrpSpPr>
            <p:cNvPr id="32" name="Group 32"/>
            <p:cNvGrpSpPr/>
            <p:nvPr/>
          </p:nvGrpSpPr>
          <p:grpSpPr>
            <a:xfrm>
              <a:off x="0" y="0"/>
              <a:ext cx="502974" cy="502974"/>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9170"/>
              </a:solidFill>
              <a:ln cap="sq">
                <a:noFill/>
                <a:prstDash val="solid"/>
                <a:miter/>
              </a:ln>
            </p:spPr>
            <p:txBody>
              <a:bodyPr/>
              <a:lstStyle/>
              <a:p>
                <a:endParaRPr lang="en-US"/>
              </a:p>
            </p:txBody>
          </p:sp>
          <p:sp>
            <p:nvSpPr>
              <p:cNvPr id="34" name="TextBox 34"/>
              <p:cNvSpPr txBox="1"/>
              <p:nvPr/>
            </p:nvSpPr>
            <p:spPr>
              <a:xfrm>
                <a:off x="76200" y="28575"/>
                <a:ext cx="660400" cy="708025"/>
              </a:xfrm>
              <a:prstGeom prst="rect">
                <a:avLst/>
              </a:prstGeom>
            </p:spPr>
            <p:txBody>
              <a:bodyPr lIns="50800" tIns="50800" rIns="50800" bIns="50800" rtlCol="0" anchor="ctr"/>
              <a:lstStyle/>
              <a:p>
                <a:pPr marL="0" lvl="0" indent="0" algn="ctr">
                  <a:lnSpc>
                    <a:spcPts val="2100"/>
                  </a:lnSpc>
                  <a:spcBef>
                    <a:spcPct val="0"/>
                  </a:spcBef>
                </a:pPr>
                <a:endParaRPr/>
              </a:p>
            </p:txBody>
          </p:sp>
        </p:grpSp>
      </p:grpSp>
      <p:grpSp>
        <p:nvGrpSpPr>
          <p:cNvPr id="35" name="Group 35"/>
          <p:cNvGrpSpPr/>
          <p:nvPr/>
        </p:nvGrpSpPr>
        <p:grpSpPr>
          <a:xfrm>
            <a:off x="1232190" y="1313568"/>
            <a:ext cx="11340810" cy="2638220"/>
            <a:chOff x="0" y="123825"/>
            <a:chExt cx="15121079" cy="3517627"/>
          </a:xfrm>
        </p:grpSpPr>
        <p:sp>
          <p:nvSpPr>
            <p:cNvPr id="36" name="TextBox 36"/>
            <p:cNvSpPr txBox="1"/>
            <p:nvPr/>
          </p:nvSpPr>
          <p:spPr>
            <a:xfrm>
              <a:off x="0" y="123825"/>
              <a:ext cx="15121079" cy="1231107"/>
            </a:xfrm>
            <a:prstGeom prst="rect">
              <a:avLst/>
            </a:prstGeom>
          </p:spPr>
          <p:txBody>
            <a:bodyPr wrap="square" lIns="0" tIns="0" rIns="0" bIns="0" rtlCol="0" anchor="t">
              <a:spAutoFit/>
            </a:bodyPr>
            <a:lstStyle/>
            <a:p>
              <a:pPr marL="0" lvl="0" indent="0" algn="l">
                <a:lnSpc>
                  <a:spcPts val="7200"/>
                </a:lnSpc>
              </a:pPr>
              <a:r>
                <a:rPr lang="en-US" sz="7200">
                  <a:solidFill>
                    <a:srgbClr val="F69170"/>
                  </a:solidFill>
                  <a:latin typeface="Effra 1"/>
                </a:rPr>
                <a:t>Leadership Round Table</a:t>
              </a:r>
            </a:p>
          </p:txBody>
        </p:sp>
        <p:sp>
          <p:nvSpPr>
            <p:cNvPr id="37" name="TextBox 37"/>
            <p:cNvSpPr txBox="1"/>
            <p:nvPr/>
          </p:nvSpPr>
          <p:spPr>
            <a:xfrm>
              <a:off x="0" y="2955652"/>
              <a:ext cx="10878291" cy="685800"/>
            </a:xfrm>
            <a:prstGeom prst="rect">
              <a:avLst/>
            </a:prstGeom>
          </p:spPr>
          <p:txBody>
            <a:bodyPr lIns="0" tIns="0" rIns="0" bIns="0" rtlCol="0" anchor="t">
              <a:spAutoFit/>
            </a:bodyPr>
            <a:lstStyle/>
            <a:p>
              <a:pPr marL="0" lvl="0" indent="0" algn="l">
                <a:lnSpc>
                  <a:spcPts val="4079"/>
                </a:lnSpc>
                <a:spcBef>
                  <a:spcPct val="0"/>
                </a:spcBef>
              </a:pPr>
              <a:r>
                <a:rPr lang="en-US" sz="3400" u="none">
                  <a:solidFill>
                    <a:srgbClr val="F5EFEB"/>
                  </a:solidFill>
                  <a:latin typeface="Effra 2"/>
                </a:rPr>
                <a:t>Decision making process</a:t>
              </a:r>
            </a:p>
          </p:txBody>
        </p:sp>
      </p:grpSp>
      <p:grpSp>
        <p:nvGrpSpPr>
          <p:cNvPr id="38" name="Group 38"/>
          <p:cNvGrpSpPr/>
          <p:nvPr/>
        </p:nvGrpSpPr>
        <p:grpSpPr>
          <a:xfrm>
            <a:off x="15738227" y="542156"/>
            <a:ext cx="1521073" cy="973088"/>
            <a:chOff x="0" y="0"/>
            <a:chExt cx="2028098" cy="1297451"/>
          </a:xfrm>
        </p:grpSpPr>
        <p:sp>
          <p:nvSpPr>
            <p:cNvPr id="39" name="Freeform 39"/>
            <p:cNvSpPr/>
            <p:nvPr/>
          </p:nvSpPr>
          <p:spPr>
            <a:xfrm>
              <a:off x="956635" y="431332"/>
              <a:ext cx="1071462" cy="473392"/>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0" name="Freeform 40"/>
            <p:cNvSpPr/>
            <p:nvPr/>
          </p:nvSpPr>
          <p:spPr>
            <a:xfrm>
              <a:off x="0" y="0"/>
              <a:ext cx="795532" cy="1297451"/>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5"/>
              <a:stretch>
                <a:fillRect/>
              </a:stretch>
            </a:blipFill>
          </p:spPr>
          <p:txBody>
            <a:bodyPr/>
            <a:lstStyle/>
            <a:p>
              <a:endParaRPr lang="en-US"/>
            </a:p>
          </p:txBody>
        </p:sp>
      </p:grpSp>
      <p:sp>
        <p:nvSpPr>
          <p:cNvPr id="41" name="TextBox 41"/>
          <p:cNvSpPr txBox="1"/>
          <p:nvPr/>
        </p:nvSpPr>
        <p:spPr>
          <a:xfrm>
            <a:off x="1028700" y="9258300"/>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a:solidFill>
                  <a:srgbClr val="E68574"/>
                </a:solidFill>
                <a:latin typeface="Effra 1"/>
              </a:rPr>
              <a:t>2024 SIA REGION CONFERENCE</a:t>
            </a:r>
          </a:p>
        </p:txBody>
      </p:sp>
    </p:spTree>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EFEB"/>
        </a:solidFill>
        <a:effectLst/>
      </p:bgPr>
    </p:bg>
    <p:spTree>
      <p:nvGrpSpPr>
        <p:cNvPr id="1" name=""/>
        <p:cNvGrpSpPr/>
        <p:nvPr/>
      </p:nvGrpSpPr>
      <p:grpSpPr>
        <a:xfrm>
          <a:off x="0" y="0"/>
          <a:ext cx="0" cy="0"/>
          <a:chOff x="0" y="0"/>
          <a:chExt cx="0" cy="0"/>
        </a:xfrm>
      </p:grpSpPr>
      <p:sp>
        <p:nvSpPr>
          <p:cNvPr id="8" name="Freeform 8"/>
          <p:cNvSpPr/>
          <p:nvPr/>
        </p:nvSpPr>
        <p:spPr>
          <a:xfrm>
            <a:off x="7391837" y="-35783"/>
            <a:ext cx="10903183" cy="10287000"/>
          </a:xfrm>
          <a:custGeom>
            <a:avLst/>
            <a:gdLst/>
            <a:ahLst/>
            <a:cxnLst/>
            <a:rect l="l" t="t" r="r" b="b"/>
            <a:pathLst>
              <a:path w="10903183" h="10287000">
                <a:moveTo>
                  <a:pt x="0" y="0"/>
                </a:moveTo>
                <a:lnTo>
                  <a:pt x="10903183" y="0"/>
                </a:lnTo>
                <a:lnTo>
                  <a:pt x="10903183" y="10287000"/>
                </a:lnTo>
                <a:lnTo>
                  <a:pt x="0" y="10287000"/>
                </a:lnTo>
                <a:lnTo>
                  <a:pt x="0" y="0"/>
                </a:lnTo>
                <a:close/>
              </a:path>
            </a:pathLst>
          </a:custGeom>
          <a:blipFill>
            <a:blip r:embed="rId3"/>
            <a:stretch>
              <a:fillRect l="-29815" r="-31663"/>
            </a:stretch>
          </a:blipFill>
        </p:spPr>
        <p:txBody>
          <a:bodyPr/>
          <a:lstStyle/>
          <a:p>
            <a:endParaRPr lang="en-US"/>
          </a:p>
        </p:txBody>
      </p:sp>
      <p:grpSp>
        <p:nvGrpSpPr>
          <p:cNvPr id="2" name="Group 2"/>
          <p:cNvGrpSpPr/>
          <p:nvPr/>
        </p:nvGrpSpPr>
        <p:grpSpPr>
          <a:xfrm>
            <a:off x="0" y="8544764"/>
            <a:ext cx="18288000" cy="1791128"/>
            <a:chOff x="0" y="0"/>
            <a:chExt cx="4816593" cy="471737"/>
          </a:xfrm>
        </p:grpSpPr>
        <p:sp>
          <p:nvSpPr>
            <p:cNvPr id="3" name="Freeform 3"/>
            <p:cNvSpPr/>
            <p:nvPr/>
          </p:nvSpPr>
          <p:spPr>
            <a:xfrm>
              <a:off x="0" y="0"/>
              <a:ext cx="4816592" cy="471737"/>
            </a:xfrm>
            <a:custGeom>
              <a:avLst/>
              <a:gdLst/>
              <a:ahLst/>
              <a:cxnLst/>
              <a:rect l="l" t="t" r="r" b="b"/>
              <a:pathLst>
                <a:path w="4816592" h="471737">
                  <a:moveTo>
                    <a:pt x="0" y="0"/>
                  </a:moveTo>
                  <a:lnTo>
                    <a:pt x="4816592" y="0"/>
                  </a:lnTo>
                  <a:lnTo>
                    <a:pt x="4816592" y="471737"/>
                  </a:lnTo>
                  <a:lnTo>
                    <a:pt x="0" y="471737"/>
                  </a:lnTo>
                  <a:close/>
                </a:path>
              </a:pathLst>
            </a:custGeom>
            <a:solidFill>
              <a:srgbClr val="293374"/>
            </a:solidFill>
          </p:spPr>
          <p:txBody>
            <a:bodyPr/>
            <a:lstStyle/>
            <a:p>
              <a:endParaRPr lang="en-US"/>
            </a:p>
          </p:txBody>
        </p:sp>
        <p:sp>
          <p:nvSpPr>
            <p:cNvPr id="4" name="TextBox 4"/>
            <p:cNvSpPr txBox="1"/>
            <p:nvPr/>
          </p:nvSpPr>
          <p:spPr>
            <a:xfrm>
              <a:off x="0" y="-47625"/>
              <a:ext cx="4816593" cy="519362"/>
            </a:xfrm>
            <a:prstGeom prst="rect">
              <a:avLst/>
            </a:prstGeom>
          </p:spPr>
          <p:txBody>
            <a:bodyPr lIns="50800" tIns="50800" rIns="50800" bIns="50800" rtlCol="0" anchor="ctr"/>
            <a:lstStyle/>
            <a:p>
              <a:pPr marL="323850" lvl="1" indent="-161925" algn="ctr">
                <a:lnSpc>
                  <a:spcPts val="2100"/>
                </a:lnSpc>
                <a:buFont typeface="Arial"/>
                <a:buChar char="•"/>
              </a:pPr>
              <a:endParaRPr/>
            </a:p>
          </p:txBody>
        </p:sp>
      </p:grpSp>
      <p:grpSp>
        <p:nvGrpSpPr>
          <p:cNvPr id="5" name="Group 5"/>
          <p:cNvGrpSpPr/>
          <p:nvPr/>
        </p:nvGrpSpPr>
        <p:grpSpPr>
          <a:xfrm>
            <a:off x="0" y="-96670"/>
            <a:ext cx="18287996" cy="9459745"/>
            <a:chOff x="0" y="0"/>
            <a:chExt cx="3503255" cy="2491456"/>
          </a:xfrm>
        </p:grpSpPr>
        <p:sp>
          <p:nvSpPr>
            <p:cNvPr id="6" name="Freeform 6"/>
            <p:cNvSpPr/>
            <p:nvPr/>
          </p:nvSpPr>
          <p:spPr>
            <a:xfrm>
              <a:off x="0" y="0"/>
              <a:ext cx="3503255" cy="2491456"/>
            </a:xfrm>
            <a:custGeom>
              <a:avLst/>
              <a:gdLst/>
              <a:ahLst/>
              <a:cxnLst/>
              <a:rect l="l" t="t" r="r" b="b"/>
              <a:pathLst>
                <a:path w="3503255" h="2491456">
                  <a:moveTo>
                    <a:pt x="29102" y="0"/>
                  </a:moveTo>
                  <a:lnTo>
                    <a:pt x="3474153" y="0"/>
                  </a:lnTo>
                  <a:cubicBezTo>
                    <a:pt x="3490226" y="0"/>
                    <a:pt x="3503255" y="13029"/>
                    <a:pt x="3503255" y="29102"/>
                  </a:cubicBezTo>
                  <a:lnTo>
                    <a:pt x="3503255" y="2462354"/>
                  </a:lnTo>
                  <a:cubicBezTo>
                    <a:pt x="3503255" y="2478426"/>
                    <a:pt x="3490226" y="2491456"/>
                    <a:pt x="3474153" y="2491456"/>
                  </a:cubicBezTo>
                  <a:lnTo>
                    <a:pt x="29102" y="2491456"/>
                  </a:lnTo>
                  <a:cubicBezTo>
                    <a:pt x="13029" y="2491456"/>
                    <a:pt x="0" y="2478426"/>
                    <a:pt x="0" y="2462354"/>
                  </a:cubicBezTo>
                  <a:lnTo>
                    <a:pt x="0" y="29102"/>
                  </a:lnTo>
                  <a:cubicBezTo>
                    <a:pt x="0" y="13029"/>
                    <a:pt x="13029" y="0"/>
                    <a:pt x="29102" y="0"/>
                  </a:cubicBezTo>
                  <a:close/>
                </a:path>
              </a:pathLst>
            </a:custGeom>
            <a:solidFill>
              <a:srgbClr val="253572"/>
            </a:solidFill>
          </p:spPr>
          <p:txBody>
            <a:bodyPr/>
            <a:lstStyle/>
            <a:p>
              <a:endParaRPr lang="en-US"/>
            </a:p>
          </p:txBody>
        </p:sp>
        <p:sp>
          <p:nvSpPr>
            <p:cNvPr id="7" name="TextBox 7"/>
            <p:cNvSpPr txBox="1"/>
            <p:nvPr/>
          </p:nvSpPr>
          <p:spPr>
            <a:xfrm>
              <a:off x="0" y="-47625"/>
              <a:ext cx="3503255" cy="2539081"/>
            </a:xfrm>
            <a:prstGeom prst="rect">
              <a:avLst/>
            </a:prstGeom>
          </p:spPr>
          <p:txBody>
            <a:bodyPr lIns="50800" tIns="50800" rIns="50800" bIns="50800" rtlCol="0" anchor="ctr"/>
            <a:lstStyle/>
            <a:p>
              <a:pPr algn="ctr">
                <a:lnSpc>
                  <a:spcPts val="2100"/>
                </a:lnSpc>
              </a:pPr>
              <a:endParaRPr/>
            </a:p>
          </p:txBody>
        </p:sp>
      </p:grpSp>
      <p:pic>
        <p:nvPicPr>
          <p:cNvPr id="17" name="Picture 16" descr="A group of women with megaphone&#10;&#10;Description automatically generated">
            <a:extLst>
              <a:ext uri="{FF2B5EF4-FFF2-40B4-BE49-F238E27FC236}">
                <a16:creationId xmlns:a16="http://schemas.microsoft.com/office/drawing/2014/main" id="{A8394765-9DB6-3262-51E2-9089EA69702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11" b="99542" l="977" r="93066">
                        <a14:foregroundMark x1="6738" y1="41374" x2="4883" y2="64733"/>
                        <a14:foregroundMark x1="4883" y1="64733" x2="6738" y2="63817"/>
                        <a14:foregroundMark x1="29492" y1="84427" x2="29980" y2="70076"/>
                        <a14:foregroundMark x1="29980" y1="70076" x2="25586" y2="94656"/>
                        <a14:foregroundMark x1="25586" y1="94656" x2="14160" y2="95573"/>
                        <a14:foregroundMark x1="14160" y1="95573" x2="24414" y2="98015"/>
                        <a14:foregroundMark x1="24414" y1="98015" x2="17383" y2="93282"/>
                        <a14:foregroundMark x1="17383" y1="93282" x2="22266" y2="93588"/>
                        <a14:foregroundMark x1="22266" y1="93588" x2="27344" y2="90992"/>
                        <a14:foregroundMark x1="27344" y1="90992" x2="13184" y2="88550"/>
                        <a14:foregroundMark x1="7910" y1="94809" x2="13574" y2="98015"/>
                        <a14:foregroundMark x1="13574" y1="98015" x2="15430" y2="96794"/>
                        <a14:foregroundMark x1="30176" y1="87786" x2="27441" y2="98626"/>
                        <a14:foregroundMark x1="27441" y1="98626" x2="30566" y2="93588"/>
                        <a14:foregroundMark x1="30566" y1="93588" x2="28223" y2="98168"/>
                        <a14:foregroundMark x1="28223" y1="98168" x2="27637" y2="97099"/>
                        <a14:foregroundMark x1="33203" y1="90534" x2="30176" y2="96031"/>
                        <a14:foregroundMark x1="34375" y1="90229" x2="33691" y2="94809"/>
                        <a14:foregroundMark x1="33691" y1="94809" x2="32324" y2="97863"/>
                        <a14:foregroundMark x1="34180" y1="88244" x2="33398" y2="99084"/>
                        <a14:foregroundMark x1="33398" y1="99084" x2="33887" y2="99542"/>
                        <a14:foregroundMark x1="34570" y1="88702" x2="33594" y2="97557"/>
                        <a14:foregroundMark x1="33594" y1="97557" x2="34863" y2="99542"/>
                        <a14:foregroundMark x1="47461" y1="42595" x2="53027" y2="14962"/>
                        <a14:foregroundMark x1="53027" y1="14962" x2="56738" y2="12519"/>
                        <a14:foregroundMark x1="44043" y1="32061" x2="43066" y2="36947"/>
                        <a14:foregroundMark x1="43066" y1="36947" x2="41309" y2="38473"/>
                        <a14:foregroundMark x1="50488" y1="29466" x2="43848" y2="38473"/>
                        <a14:foregroundMark x1="46777" y1="12977" x2="43457" y2="20763"/>
                        <a14:foregroundMark x1="43457" y1="20763" x2="40137" y2="8702"/>
                        <a14:foregroundMark x1="40137" y1="8702" x2="39648" y2="8702"/>
                        <a14:foregroundMark x1="60840" y1="8855" x2="57617" y2="2901"/>
                        <a14:foregroundMark x1="57617" y1="2901" x2="57129" y2="9160"/>
                        <a14:foregroundMark x1="57129" y1="9160" x2="57617" y2="8397"/>
                        <a14:foregroundMark x1="61133" y1="12824" x2="61816" y2="17710"/>
                        <a14:foregroundMark x1="61816" y1="17710" x2="71777" y2="9160"/>
                        <a14:foregroundMark x1="71777" y1="9160" x2="79883" y2="13588"/>
                        <a14:foregroundMark x1="79883" y1="13588" x2="82715" y2="16183"/>
                        <a14:foregroundMark x1="67285" y1="10840" x2="58789" y2="10840"/>
                        <a14:foregroundMark x1="59277" y1="7939" x2="57715" y2="763"/>
                        <a14:foregroundMark x1="57715" y1="763" x2="57422" y2="611"/>
                        <a14:foregroundMark x1="57910" y1="22748" x2="59180" y2="28550"/>
                        <a14:foregroundMark x1="59180" y1="28550" x2="60156" y2="29160"/>
                        <a14:foregroundMark x1="65918" y1="11298" x2="80176" y2="17863"/>
                        <a14:foregroundMark x1="69434" y1="14504" x2="69824" y2="20153"/>
                        <a14:foregroundMark x1="66602" y1="13740" x2="81250" y2="22290"/>
                        <a14:foregroundMark x1="81250" y1="22290" x2="84570" y2="23053"/>
                        <a14:foregroundMark x1="78418" y1="15420" x2="84375" y2="12061"/>
                        <a14:foregroundMark x1="78418" y1="7481" x2="81348" y2="7481"/>
                        <a14:foregroundMark x1="80859" y1="6870" x2="70313" y2="8702"/>
                        <a14:foregroundMark x1="71875" y1="12824" x2="79102" y2="15420"/>
                        <a14:foregroundMark x1="83887" y1="14046" x2="84863" y2="49618"/>
                        <a14:foregroundMark x1="86230" y1="33130" x2="85449" y2="56947"/>
                        <a14:foregroundMark x1="85449" y1="56947" x2="82617" y2="64275"/>
                        <a14:foregroundMark x1="82617" y1="64275" x2="72363" y2="73588"/>
                        <a14:foregroundMark x1="81836" y1="40458" x2="81836" y2="51450"/>
                        <a14:foregroundMark x1="80469" y1="43359" x2="79492" y2="38626"/>
                        <a14:foregroundMark x1="81152" y1="41832" x2="84668" y2="39237"/>
                        <a14:foregroundMark x1="84668" y1="39237" x2="88477" y2="26260"/>
                        <a14:foregroundMark x1="88477" y1="26260" x2="85938" y2="32977"/>
                        <a14:foregroundMark x1="85938" y1="32977" x2="88379" y2="27023"/>
                        <a14:foregroundMark x1="88379" y1="27023" x2="88086" y2="26412"/>
                        <a14:foregroundMark x1="85938" y1="24275" x2="91992" y2="41069"/>
                        <a14:foregroundMark x1="91992" y1="41069" x2="92383" y2="41069"/>
                        <a14:foregroundMark x1="93164" y1="38168" x2="89453" y2="56489"/>
                        <a14:foregroundMark x1="84180" y1="49618" x2="83398" y2="52672"/>
                        <a14:foregroundMark x1="83887" y1="44275" x2="84180" y2="49008"/>
                        <a14:foregroundMark x1="90625" y1="48244" x2="91504" y2="58779"/>
                        <a14:foregroundMark x1="56934" y1="2290" x2="56348" y2="9771"/>
                        <a14:foregroundMark x1="56348" y1="9771" x2="54883" y2="12366"/>
                        <a14:foregroundMark x1="41699" y1="15267" x2="36621" y2="14046"/>
                        <a14:foregroundMark x1="36621" y1="14046" x2="37793" y2="23511"/>
                        <a14:foregroundMark x1="37793" y1="23511" x2="40918" y2="30840"/>
                        <a14:foregroundMark x1="40918" y1="30840" x2="43164" y2="33282"/>
                        <a14:foregroundMark x1="977" y1="64580" x2="1465" y2="67023"/>
                        <a14:foregroundMark x1="33887" y1="26412" x2="31934" y2="21679"/>
                        <a14:foregroundMark x1="31934" y1="21679" x2="27539" y2="20763"/>
                        <a14:foregroundMark x1="27539" y1="20763" x2="27246" y2="20916"/>
                        <a14:foregroundMark x1="26953" y1="21832" x2="25195" y2="24733"/>
                        <a14:foregroundMark x1="57129" y1="5954" x2="56055" y2="10840"/>
                        <a14:foregroundMark x1="56055" y1="10840" x2="56055" y2="9924"/>
                        <a14:foregroundMark x1="56055" y1="9160" x2="56738" y2="11603"/>
                        <a14:foregroundMark x1="63867" y1="33740" x2="63867" y2="36183"/>
                        <a14:foregroundMark x1="47070" y1="44580" x2="46094" y2="45496"/>
                        <a14:foregroundMark x1="44922" y1="47176" x2="50488" y2="74809"/>
                        <a14:foregroundMark x1="48926" y1="62443" x2="53711" y2="60916"/>
                        <a14:foregroundMark x1="51172" y1="56336" x2="48535" y2="61069"/>
                        <a14:foregroundMark x1="48535" y1="61069" x2="47070" y2="61374"/>
                        <a14:foregroundMark x1="50977" y1="64580" x2="58105" y2="66260"/>
                        <a14:foregroundMark x1="50977" y1="69008" x2="58203" y2="75115"/>
                        <a14:foregroundMark x1="58203" y1="75115" x2="59668" y2="75573"/>
                        <a14:foregroundMark x1="58789" y1="70382" x2="62109" y2="73435"/>
                        <a14:foregroundMark x1="62109" y1="73435" x2="66992" y2="74962"/>
                        <a14:foregroundMark x1="66992" y1="74962" x2="71680" y2="75115"/>
                        <a14:foregroundMark x1="71680" y1="75115" x2="74219" y2="78779"/>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flipH="1">
            <a:off x="6666533" y="-54989"/>
            <a:ext cx="11621463" cy="10396976"/>
          </a:xfrm>
          <a:prstGeom prst="rect">
            <a:avLst/>
          </a:prstGeom>
        </p:spPr>
      </p:pic>
      <p:sp>
        <p:nvSpPr>
          <p:cNvPr id="12" name="Freeform 12"/>
          <p:cNvSpPr/>
          <p:nvPr/>
        </p:nvSpPr>
        <p:spPr>
          <a:xfrm>
            <a:off x="1280881" y="4771504"/>
            <a:ext cx="181318" cy="1883824"/>
          </a:xfrm>
          <a:custGeom>
            <a:avLst/>
            <a:gdLst/>
            <a:ahLst/>
            <a:cxnLst/>
            <a:rect l="l" t="t" r="r" b="b"/>
            <a:pathLst>
              <a:path w="181318" h="1883824">
                <a:moveTo>
                  <a:pt x="0" y="0"/>
                </a:moveTo>
                <a:lnTo>
                  <a:pt x="181318" y="0"/>
                </a:lnTo>
                <a:lnTo>
                  <a:pt x="181318" y="1883824"/>
                </a:lnTo>
                <a:lnTo>
                  <a:pt x="0" y="18838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3"/>
          <p:cNvSpPr txBox="1"/>
          <p:nvPr/>
        </p:nvSpPr>
        <p:spPr>
          <a:xfrm>
            <a:off x="1643174" y="4576297"/>
            <a:ext cx="4842384" cy="2207527"/>
          </a:xfrm>
          <a:prstGeom prst="rect">
            <a:avLst/>
          </a:prstGeom>
        </p:spPr>
        <p:txBody>
          <a:bodyPr lIns="0" tIns="0" rIns="0" bIns="0" rtlCol="0" anchor="t">
            <a:spAutoFit/>
          </a:bodyPr>
          <a:lstStyle/>
          <a:p>
            <a:pPr algn="l">
              <a:lnSpc>
                <a:spcPts val="4415"/>
              </a:lnSpc>
            </a:pPr>
            <a:r>
              <a:rPr lang="en-US" sz="2943">
                <a:solidFill>
                  <a:srgbClr val="F5EFEB"/>
                </a:solidFill>
                <a:latin typeface="Effra 2"/>
              </a:rPr>
              <a:t>Vote</a:t>
            </a:r>
          </a:p>
          <a:p>
            <a:pPr algn="l">
              <a:lnSpc>
                <a:spcPts val="4415"/>
              </a:lnSpc>
            </a:pPr>
            <a:r>
              <a:rPr lang="en-US" sz="2943">
                <a:solidFill>
                  <a:srgbClr val="F5EFEB"/>
                </a:solidFill>
                <a:latin typeface="Effra 2"/>
              </a:rPr>
              <a:t>Club Delegates</a:t>
            </a:r>
          </a:p>
          <a:p>
            <a:pPr algn="l">
              <a:lnSpc>
                <a:spcPts val="4415"/>
              </a:lnSpc>
            </a:pPr>
            <a:r>
              <a:rPr lang="en-US" sz="2943">
                <a:solidFill>
                  <a:srgbClr val="F5EFEB"/>
                </a:solidFill>
                <a:latin typeface="Effra 2"/>
              </a:rPr>
              <a:t>Surveys</a:t>
            </a:r>
          </a:p>
          <a:p>
            <a:pPr algn="l">
              <a:lnSpc>
                <a:spcPts val="4415"/>
              </a:lnSpc>
            </a:pPr>
            <a:r>
              <a:rPr lang="en-US" sz="2943">
                <a:solidFill>
                  <a:srgbClr val="F5EFEB"/>
                </a:solidFill>
                <a:latin typeface="Effra 2"/>
              </a:rPr>
              <a:t>Reach out to HQ</a:t>
            </a:r>
          </a:p>
        </p:txBody>
      </p:sp>
      <p:sp>
        <p:nvSpPr>
          <p:cNvPr id="14" name="TextBox 14"/>
          <p:cNvSpPr txBox="1"/>
          <p:nvPr/>
        </p:nvSpPr>
        <p:spPr>
          <a:xfrm>
            <a:off x="1028700" y="1033652"/>
            <a:ext cx="6232292" cy="1242969"/>
          </a:xfrm>
          <a:prstGeom prst="rect">
            <a:avLst/>
          </a:prstGeom>
        </p:spPr>
        <p:txBody>
          <a:bodyPr lIns="0" tIns="0" rIns="0" bIns="0" rtlCol="0" anchor="t">
            <a:spAutoFit/>
          </a:bodyPr>
          <a:lstStyle/>
          <a:p>
            <a:pPr marL="0" lvl="0" indent="0" algn="l">
              <a:lnSpc>
                <a:spcPts val="11519"/>
              </a:lnSpc>
            </a:pPr>
            <a:r>
              <a:rPr lang="en-US" sz="4400">
                <a:solidFill>
                  <a:srgbClr val="F5EFEB"/>
                </a:solidFill>
                <a:latin typeface="Effra 1"/>
              </a:rPr>
              <a:t>Member Engagement</a:t>
            </a:r>
          </a:p>
        </p:txBody>
      </p:sp>
      <p:sp>
        <p:nvSpPr>
          <p:cNvPr id="15" name="TextBox 15"/>
          <p:cNvSpPr txBox="1"/>
          <p:nvPr/>
        </p:nvSpPr>
        <p:spPr>
          <a:xfrm>
            <a:off x="1028700" y="9258300"/>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a:solidFill>
                  <a:srgbClr val="E68574"/>
                </a:solidFill>
                <a:latin typeface="Effra 1"/>
              </a:rPr>
              <a:t>2024 SIA REGION CONFERENCE</a:t>
            </a:r>
          </a:p>
        </p:txBody>
      </p:sp>
      <p:sp>
        <p:nvSpPr>
          <p:cNvPr id="10" name="Freeform 10"/>
          <p:cNvSpPr/>
          <p:nvPr/>
        </p:nvSpPr>
        <p:spPr>
          <a:xfrm>
            <a:off x="17024276" y="606981"/>
            <a:ext cx="803597" cy="355044"/>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40">
            <a:extLst>
              <a:ext uri="{FF2B5EF4-FFF2-40B4-BE49-F238E27FC236}">
                <a16:creationId xmlns:a16="http://schemas.microsoft.com/office/drawing/2014/main" id="{961CD9F8-329D-BB13-4152-9C76EFA80A62}"/>
              </a:ext>
            </a:extLst>
          </p:cNvPr>
          <p:cNvSpPr/>
          <p:nvPr/>
        </p:nvSpPr>
        <p:spPr>
          <a:xfrm>
            <a:off x="16427627" y="327402"/>
            <a:ext cx="596649" cy="973088"/>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11"/>
            <a:stretch>
              <a:fillRect/>
            </a:stretch>
          </a:blipFill>
        </p:spPr>
        <p:txBody>
          <a:bodyPr/>
          <a:lstStyle/>
          <a:p>
            <a:endParaRPr lang="en-US"/>
          </a:p>
        </p:txBody>
      </p:sp>
    </p:spTree>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EFEB"/>
        </a:solidFill>
        <a:effectLst/>
      </p:bgPr>
    </p:bg>
    <p:spTree>
      <p:nvGrpSpPr>
        <p:cNvPr id="1" name=""/>
        <p:cNvGrpSpPr/>
        <p:nvPr/>
      </p:nvGrpSpPr>
      <p:grpSpPr>
        <a:xfrm>
          <a:off x="0" y="0"/>
          <a:ext cx="0" cy="0"/>
          <a:chOff x="0" y="0"/>
          <a:chExt cx="0" cy="0"/>
        </a:xfrm>
      </p:grpSpPr>
      <p:grpSp>
        <p:nvGrpSpPr>
          <p:cNvPr id="2" name="Group 2"/>
          <p:cNvGrpSpPr/>
          <p:nvPr/>
        </p:nvGrpSpPr>
        <p:grpSpPr>
          <a:xfrm>
            <a:off x="0" y="8495872"/>
            <a:ext cx="18288000" cy="1791128"/>
            <a:chOff x="0" y="0"/>
            <a:chExt cx="4816593" cy="471737"/>
          </a:xfrm>
        </p:grpSpPr>
        <p:sp>
          <p:nvSpPr>
            <p:cNvPr id="3" name="Freeform 3"/>
            <p:cNvSpPr/>
            <p:nvPr/>
          </p:nvSpPr>
          <p:spPr>
            <a:xfrm>
              <a:off x="0" y="0"/>
              <a:ext cx="4816592" cy="471737"/>
            </a:xfrm>
            <a:custGeom>
              <a:avLst/>
              <a:gdLst/>
              <a:ahLst/>
              <a:cxnLst/>
              <a:rect l="l" t="t" r="r" b="b"/>
              <a:pathLst>
                <a:path w="4816592" h="471737">
                  <a:moveTo>
                    <a:pt x="0" y="0"/>
                  </a:moveTo>
                  <a:lnTo>
                    <a:pt x="4816592" y="0"/>
                  </a:lnTo>
                  <a:lnTo>
                    <a:pt x="4816592" y="471737"/>
                  </a:lnTo>
                  <a:lnTo>
                    <a:pt x="0" y="471737"/>
                  </a:lnTo>
                  <a:close/>
                </a:path>
              </a:pathLst>
            </a:custGeom>
            <a:solidFill>
              <a:srgbClr val="293374"/>
            </a:solidFill>
          </p:spPr>
          <p:txBody>
            <a:bodyPr/>
            <a:lstStyle/>
            <a:p>
              <a:endParaRPr lang="en-US"/>
            </a:p>
          </p:txBody>
        </p:sp>
        <p:sp>
          <p:nvSpPr>
            <p:cNvPr id="4" name="TextBox 4"/>
            <p:cNvSpPr txBox="1"/>
            <p:nvPr/>
          </p:nvSpPr>
          <p:spPr>
            <a:xfrm>
              <a:off x="0" y="-47625"/>
              <a:ext cx="4816593" cy="519362"/>
            </a:xfrm>
            <a:prstGeom prst="rect">
              <a:avLst/>
            </a:prstGeom>
          </p:spPr>
          <p:txBody>
            <a:bodyPr lIns="50800" tIns="50800" rIns="50800" bIns="50800" rtlCol="0" anchor="ctr"/>
            <a:lstStyle/>
            <a:p>
              <a:pPr marL="323850" lvl="1" indent="-161925" algn="ctr">
                <a:lnSpc>
                  <a:spcPts val="2100"/>
                </a:lnSpc>
                <a:buFont typeface="Arial"/>
                <a:buChar char="•"/>
              </a:pPr>
              <a:endParaRPr/>
            </a:p>
          </p:txBody>
        </p:sp>
      </p:grpSp>
      <p:grpSp>
        <p:nvGrpSpPr>
          <p:cNvPr id="5" name="Group 5"/>
          <p:cNvGrpSpPr/>
          <p:nvPr/>
        </p:nvGrpSpPr>
        <p:grpSpPr>
          <a:xfrm>
            <a:off x="0" y="-96670"/>
            <a:ext cx="18287996" cy="9459745"/>
            <a:chOff x="0" y="0"/>
            <a:chExt cx="3503255" cy="2491456"/>
          </a:xfrm>
        </p:grpSpPr>
        <p:sp>
          <p:nvSpPr>
            <p:cNvPr id="6" name="Freeform 6"/>
            <p:cNvSpPr/>
            <p:nvPr/>
          </p:nvSpPr>
          <p:spPr>
            <a:xfrm>
              <a:off x="0" y="0"/>
              <a:ext cx="3503255" cy="2491456"/>
            </a:xfrm>
            <a:custGeom>
              <a:avLst/>
              <a:gdLst/>
              <a:ahLst/>
              <a:cxnLst/>
              <a:rect l="l" t="t" r="r" b="b"/>
              <a:pathLst>
                <a:path w="3503255" h="2491456">
                  <a:moveTo>
                    <a:pt x="29102" y="0"/>
                  </a:moveTo>
                  <a:lnTo>
                    <a:pt x="3474153" y="0"/>
                  </a:lnTo>
                  <a:cubicBezTo>
                    <a:pt x="3490226" y="0"/>
                    <a:pt x="3503255" y="13029"/>
                    <a:pt x="3503255" y="29102"/>
                  </a:cubicBezTo>
                  <a:lnTo>
                    <a:pt x="3503255" y="2462354"/>
                  </a:lnTo>
                  <a:cubicBezTo>
                    <a:pt x="3503255" y="2478426"/>
                    <a:pt x="3490226" y="2491456"/>
                    <a:pt x="3474153" y="2491456"/>
                  </a:cubicBezTo>
                  <a:lnTo>
                    <a:pt x="29102" y="2491456"/>
                  </a:lnTo>
                  <a:cubicBezTo>
                    <a:pt x="13029" y="2491456"/>
                    <a:pt x="0" y="2478426"/>
                    <a:pt x="0" y="2462354"/>
                  </a:cubicBezTo>
                  <a:lnTo>
                    <a:pt x="0" y="29102"/>
                  </a:lnTo>
                  <a:cubicBezTo>
                    <a:pt x="0" y="13029"/>
                    <a:pt x="13029" y="0"/>
                    <a:pt x="29102" y="0"/>
                  </a:cubicBezTo>
                  <a:close/>
                </a:path>
              </a:pathLst>
            </a:custGeom>
            <a:solidFill>
              <a:srgbClr val="253572"/>
            </a:solidFill>
          </p:spPr>
          <p:txBody>
            <a:bodyPr/>
            <a:lstStyle/>
            <a:p>
              <a:endParaRPr lang="en-US"/>
            </a:p>
          </p:txBody>
        </p:sp>
        <p:sp>
          <p:nvSpPr>
            <p:cNvPr id="7" name="TextBox 7"/>
            <p:cNvSpPr txBox="1"/>
            <p:nvPr/>
          </p:nvSpPr>
          <p:spPr>
            <a:xfrm>
              <a:off x="0" y="-47625"/>
              <a:ext cx="3503255" cy="2539081"/>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16857501" y="821483"/>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p:cNvSpPr txBox="1"/>
          <p:nvPr/>
        </p:nvSpPr>
        <p:spPr>
          <a:xfrm>
            <a:off x="973948" y="2964415"/>
            <a:ext cx="6465621" cy="2771784"/>
          </a:xfrm>
          <a:prstGeom prst="rect">
            <a:avLst/>
          </a:prstGeom>
        </p:spPr>
        <p:txBody>
          <a:bodyPr lIns="0" tIns="0" rIns="0" bIns="0" rtlCol="0" anchor="t">
            <a:spAutoFit/>
          </a:bodyPr>
          <a:lstStyle/>
          <a:p>
            <a:pPr marL="457200" indent="-457200">
              <a:lnSpc>
                <a:spcPts val="4415"/>
              </a:lnSpc>
              <a:buFont typeface="Wingdings" panose="05000000000000000000" pitchFamily="2" charset="2"/>
              <a:buChar char="Ø"/>
            </a:pPr>
            <a:r>
              <a:rPr lang="en-US" sz="2943">
                <a:solidFill>
                  <a:srgbClr val="F5EFEB"/>
                </a:solidFill>
                <a:latin typeface="Effra 2"/>
              </a:rPr>
              <a:t>SIA Strategic Board</a:t>
            </a:r>
          </a:p>
          <a:p>
            <a:pPr marL="457200" indent="-457200">
              <a:lnSpc>
                <a:spcPts val="4415"/>
              </a:lnSpc>
              <a:buFont typeface="Wingdings" panose="05000000000000000000" pitchFamily="2" charset="2"/>
              <a:buChar char="Ø"/>
            </a:pPr>
            <a:r>
              <a:rPr lang="en-US" sz="2943">
                <a:solidFill>
                  <a:srgbClr val="F5EFEB"/>
                </a:solidFill>
                <a:latin typeface="Effra 2"/>
              </a:rPr>
              <a:t>Representatives “OF”</a:t>
            </a:r>
          </a:p>
          <a:p>
            <a:pPr marL="457200" indent="-457200">
              <a:lnSpc>
                <a:spcPts val="4415"/>
              </a:lnSpc>
              <a:buFont typeface="Wingdings" panose="05000000000000000000" pitchFamily="2" charset="2"/>
              <a:buChar char="Ø"/>
            </a:pPr>
            <a:r>
              <a:rPr lang="en-US" sz="2943">
                <a:solidFill>
                  <a:srgbClr val="F5EFEB"/>
                </a:solidFill>
                <a:latin typeface="Effra 2"/>
              </a:rPr>
              <a:t>SIAHQ Operationalizes Decisions</a:t>
            </a:r>
          </a:p>
          <a:p>
            <a:pPr marL="457200" indent="-457200">
              <a:lnSpc>
                <a:spcPts val="4415"/>
              </a:lnSpc>
              <a:buFont typeface="Wingdings" panose="05000000000000000000" pitchFamily="2" charset="2"/>
              <a:buChar char="Ø"/>
            </a:pPr>
            <a:r>
              <a:rPr lang="en-US" sz="2943">
                <a:solidFill>
                  <a:srgbClr val="F5EFEB"/>
                </a:solidFill>
                <a:latin typeface="Effra 2"/>
              </a:rPr>
              <a:t>Importance of member engagement</a:t>
            </a:r>
          </a:p>
          <a:p>
            <a:pPr algn="l">
              <a:lnSpc>
                <a:spcPts val="4415"/>
              </a:lnSpc>
            </a:pPr>
            <a:endParaRPr lang="en-US" sz="2943">
              <a:solidFill>
                <a:srgbClr val="F5EFEB"/>
              </a:solidFill>
              <a:latin typeface="Effra 2"/>
            </a:endParaRPr>
          </a:p>
        </p:txBody>
      </p:sp>
      <p:sp>
        <p:nvSpPr>
          <p:cNvPr id="14" name="TextBox 14"/>
          <p:cNvSpPr txBox="1"/>
          <p:nvPr/>
        </p:nvSpPr>
        <p:spPr>
          <a:xfrm>
            <a:off x="1028700" y="1176527"/>
            <a:ext cx="7764226" cy="961802"/>
          </a:xfrm>
          <a:prstGeom prst="rect">
            <a:avLst/>
          </a:prstGeom>
        </p:spPr>
        <p:txBody>
          <a:bodyPr lIns="0" tIns="0" rIns="0" bIns="0" rtlCol="0" anchor="t">
            <a:spAutoFit/>
          </a:bodyPr>
          <a:lstStyle/>
          <a:p>
            <a:pPr marL="0" lvl="0" indent="0" algn="l">
              <a:lnSpc>
                <a:spcPts val="7500"/>
              </a:lnSpc>
            </a:pPr>
            <a:r>
              <a:rPr lang="en-US" sz="7500">
                <a:solidFill>
                  <a:srgbClr val="F5EFEB"/>
                </a:solidFill>
                <a:latin typeface="Effra 1"/>
              </a:rPr>
              <a:t>Key Take Aways</a:t>
            </a:r>
          </a:p>
        </p:txBody>
      </p:sp>
      <p:sp>
        <p:nvSpPr>
          <p:cNvPr id="15" name="TextBox 15"/>
          <p:cNvSpPr txBox="1"/>
          <p:nvPr/>
        </p:nvSpPr>
        <p:spPr>
          <a:xfrm>
            <a:off x="1028700" y="9258300"/>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a:solidFill>
                  <a:srgbClr val="E68574"/>
                </a:solidFill>
                <a:latin typeface="Effra 1"/>
              </a:rPr>
              <a:t>2024 SIA REGION CONFERENCE</a:t>
            </a:r>
          </a:p>
        </p:txBody>
      </p:sp>
      <p:pic>
        <p:nvPicPr>
          <p:cNvPr id="1026" name="Picture 2" descr="Minimal Key Takeaway Yellow Checklist Stock Illustration - Download Image  Now - Key, Pointing, Icon Symbol - iStock">
            <a:extLst>
              <a:ext uri="{FF2B5EF4-FFF2-40B4-BE49-F238E27FC236}">
                <a16:creationId xmlns:a16="http://schemas.microsoft.com/office/drawing/2014/main" id="{2C78C540-5E7D-0B7E-EA1E-A352478363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9400" y="2230119"/>
            <a:ext cx="4240375" cy="42403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0" name="Freeform 40">
            <a:extLst>
              <a:ext uri="{FF2B5EF4-FFF2-40B4-BE49-F238E27FC236}">
                <a16:creationId xmlns:a16="http://schemas.microsoft.com/office/drawing/2014/main" id="{3711740B-A3D0-8574-B205-C367D83CC9CF}"/>
              </a:ext>
            </a:extLst>
          </p:cNvPr>
          <p:cNvSpPr/>
          <p:nvPr/>
        </p:nvSpPr>
        <p:spPr>
          <a:xfrm>
            <a:off x="16071261" y="437381"/>
            <a:ext cx="596649" cy="973088"/>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6"/>
            <a:stretch>
              <a:fillRect/>
            </a:stretch>
          </a:blipFill>
        </p:spPr>
        <p:txBody>
          <a:bodyPr/>
          <a:lstStyle/>
          <a:p>
            <a:endParaRPr lang="en-US"/>
          </a:p>
        </p:txBody>
      </p:sp>
    </p:spTree>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EFEB"/>
        </a:solidFill>
        <a:effectLst/>
      </p:bgPr>
    </p:bg>
    <p:spTree>
      <p:nvGrpSpPr>
        <p:cNvPr id="1" name="">
          <a:extLst>
            <a:ext uri="{FF2B5EF4-FFF2-40B4-BE49-F238E27FC236}">
              <a16:creationId xmlns:a16="http://schemas.microsoft.com/office/drawing/2014/main" id="{F91F6C6D-B6B1-FC76-09C0-9CB0E3D964A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2D7B0C7-4FED-8691-8E21-09BAC8DB80DB}"/>
              </a:ext>
            </a:extLst>
          </p:cNvPr>
          <p:cNvGrpSpPr/>
          <p:nvPr/>
        </p:nvGrpSpPr>
        <p:grpSpPr>
          <a:xfrm>
            <a:off x="0" y="8495872"/>
            <a:ext cx="18288000" cy="1791128"/>
            <a:chOff x="0" y="0"/>
            <a:chExt cx="4816593" cy="471737"/>
          </a:xfrm>
        </p:grpSpPr>
        <p:sp>
          <p:nvSpPr>
            <p:cNvPr id="3" name="Freeform 3">
              <a:extLst>
                <a:ext uri="{FF2B5EF4-FFF2-40B4-BE49-F238E27FC236}">
                  <a16:creationId xmlns:a16="http://schemas.microsoft.com/office/drawing/2014/main" id="{07590F3A-4FA4-6553-B469-B6888E291662}"/>
                </a:ext>
              </a:extLst>
            </p:cNvPr>
            <p:cNvSpPr/>
            <p:nvPr/>
          </p:nvSpPr>
          <p:spPr>
            <a:xfrm>
              <a:off x="0" y="0"/>
              <a:ext cx="4816592" cy="471737"/>
            </a:xfrm>
            <a:custGeom>
              <a:avLst/>
              <a:gdLst/>
              <a:ahLst/>
              <a:cxnLst/>
              <a:rect l="l" t="t" r="r" b="b"/>
              <a:pathLst>
                <a:path w="4816592" h="471737">
                  <a:moveTo>
                    <a:pt x="0" y="0"/>
                  </a:moveTo>
                  <a:lnTo>
                    <a:pt x="4816592" y="0"/>
                  </a:lnTo>
                  <a:lnTo>
                    <a:pt x="4816592" y="471737"/>
                  </a:lnTo>
                  <a:lnTo>
                    <a:pt x="0" y="471737"/>
                  </a:lnTo>
                  <a:close/>
                </a:path>
              </a:pathLst>
            </a:custGeom>
            <a:solidFill>
              <a:srgbClr val="293374"/>
            </a:solidFill>
          </p:spPr>
          <p:txBody>
            <a:bodyPr/>
            <a:lstStyle/>
            <a:p>
              <a:endParaRPr lang="en-US"/>
            </a:p>
          </p:txBody>
        </p:sp>
        <p:sp>
          <p:nvSpPr>
            <p:cNvPr id="4" name="TextBox 4">
              <a:extLst>
                <a:ext uri="{FF2B5EF4-FFF2-40B4-BE49-F238E27FC236}">
                  <a16:creationId xmlns:a16="http://schemas.microsoft.com/office/drawing/2014/main" id="{2229BAF2-C9C6-5169-9BDF-F9006DE5910E}"/>
                </a:ext>
              </a:extLst>
            </p:cNvPr>
            <p:cNvSpPr txBox="1"/>
            <p:nvPr/>
          </p:nvSpPr>
          <p:spPr>
            <a:xfrm>
              <a:off x="0" y="-47625"/>
              <a:ext cx="4816593" cy="519362"/>
            </a:xfrm>
            <a:prstGeom prst="rect">
              <a:avLst/>
            </a:prstGeom>
          </p:spPr>
          <p:txBody>
            <a:bodyPr lIns="50800" tIns="50800" rIns="50800" bIns="50800" rtlCol="0" anchor="ctr"/>
            <a:lstStyle/>
            <a:p>
              <a:pPr marL="323850" lvl="1" indent="-161925" algn="ctr">
                <a:lnSpc>
                  <a:spcPts val="2100"/>
                </a:lnSpc>
                <a:buFont typeface="Arial"/>
                <a:buChar char="•"/>
              </a:pPr>
              <a:endParaRPr/>
            </a:p>
          </p:txBody>
        </p:sp>
      </p:grpSp>
      <p:grpSp>
        <p:nvGrpSpPr>
          <p:cNvPr id="5" name="Group 5">
            <a:extLst>
              <a:ext uri="{FF2B5EF4-FFF2-40B4-BE49-F238E27FC236}">
                <a16:creationId xmlns:a16="http://schemas.microsoft.com/office/drawing/2014/main" id="{F8D45174-CE30-AAB7-C37C-FB7590180633}"/>
              </a:ext>
            </a:extLst>
          </p:cNvPr>
          <p:cNvGrpSpPr/>
          <p:nvPr/>
        </p:nvGrpSpPr>
        <p:grpSpPr>
          <a:xfrm>
            <a:off x="10890" y="-72983"/>
            <a:ext cx="18287996" cy="9459745"/>
            <a:chOff x="0" y="0"/>
            <a:chExt cx="3503255" cy="2491456"/>
          </a:xfrm>
        </p:grpSpPr>
        <p:sp>
          <p:nvSpPr>
            <p:cNvPr id="6" name="Freeform 6">
              <a:extLst>
                <a:ext uri="{FF2B5EF4-FFF2-40B4-BE49-F238E27FC236}">
                  <a16:creationId xmlns:a16="http://schemas.microsoft.com/office/drawing/2014/main" id="{317BB811-7DDA-B108-7757-0900EE0F4E2E}"/>
                </a:ext>
              </a:extLst>
            </p:cNvPr>
            <p:cNvSpPr/>
            <p:nvPr/>
          </p:nvSpPr>
          <p:spPr>
            <a:xfrm>
              <a:off x="0" y="0"/>
              <a:ext cx="3503255" cy="2491456"/>
            </a:xfrm>
            <a:custGeom>
              <a:avLst/>
              <a:gdLst/>
              <a:ahLst/>
              <a:cxnLst/>
              <a:rect l="l" t="t" r="r" b="b"/>
              <a:pathLst>
                <a:path w="3503255" h="2491456">
                  <a:moveTo>
                    <a:pt x="29102" y="0"/>
                  </a:moveTo>
                  <a:lnTo>
                    <a:pt x="3474153" y="0"/>
                  </a:lnTo>
                  <a:cubicBezTo>
                    <a:pt x="3490226" y="0"/>
                    <a:pt x="3503255" y="13029"/>
                    <a:pt x="3503255" y="29102"/>
                  </a:cubicBezTo>
                  <a:lnTo>
                    <a:pt x="3503255" y="2462354"/>
                  </a:lnTo>
                  <a:cubicBezTo>
                    <a:pt x="3503255" y="2478426"/>
                    <a:pt x="3490226" y="2491456"/>
                    <a:pt x="3474153" y="2491456"/>
                  </a:cubicBezTo>
                  <a:lnTo>
                    <a:pt x="29102" y="2491456"/>
                  </a:lnTo>
                  <a:cubicBezTo>
                    <a:pt x="13029" y="2491456"/>
                    <a:pt x="0" y="2478426"/>
                    <a:pt x="0" y="2462354"/>
                  </a:cubicBezTo>
                  <a:lnTo>
                    <a:pt x="0" y="29102"/>
                  </a:lnTo>
                  <a:cubicBezTo>
                    <a:pt x="0" y="13029"/>
                    <a:pt x="13029" y="0"/>
                    <a:pt x="29102" y="0"/>
                  </a:cubicBezTo>
                  <a:close/>
                </a:path>
              </a:pathLst>
            </a:custGeom>
            <a:solidFill>
              <a:srgbClr val="253572"/>
            </a:solidFill>
          </p:spPr>
          <p:txBody>
            <a:bodyPr/>
            <a:lstStyle/>
            <a:p>
              <a:endParaRPr lang="en-US"/>
            </a:p>
          </p:txBody>
        </p:sp>
        <p:sp>
          <p:nvSpPr>
            <p:cNvPr id="7" name="TextBox 7">
              <a:extLst>
                <a:ext uri="{FF2B5EF4-FFF2-40B4-BE49-F238E27FC236}">
                  <a16:creationId xmlns:a16="http://schemas.microsoft.com/office/drawing/2014/main" id="{4B9C7D27-DBF9-C352-A909-358635B3E1BA}"/>
                </a:ext>
              </a:extLst>
            </p:cNvPr>
            <p:cNvSpPr txBox="1"/>
            <p:nvPr/>
          </p:nvSpPr>
          <p:spPr>
            <a:xfrm>
              <a:off x="0" y="-47625"/>
              <a:ext cx="3503255" cy="2539081"/>
            </a:xfrm>
            <a:prstGeom prst="rect">
              <a:avLst/>
            </a:prstGeom>
          </p:spPr>
          <p:txBody>
            <a:bodyPr lIns="50800" tIns="50800" rIns="50800" bIns="50800" rtlCol="0" anchor="ctr"/>
            <a:lstStyle/>
            <a:p>
              <a:pPr algn="ctr">
                <a:lnSpc>
                  <a:spcPts val="2100"/>
                </a:lnSpc>
              </a:pPr>
              <a:endParaRPr/>
            </a:p>
          </p:txBody>
        </p:sp>
      </p:grpSp>
      <p:sp>
        <p:nvSpPr>
          <p:cNvPr id="8" name="Freeform 8">
            <a:extLst>
              <a:ext uri="{FF2B5EF4-FFF2-40B4-BE49-F238E27FC236}">
                <a16:creationId xmlns:a16="http://schemas.microsoft.com/office/drawing/2014/main" id="{12AE4FA2-1741-78C2-E3F8-A938C8D5BA7F}"/>
              </a:ext>
            </a:extLst>
          </p:cNvPr>
          <p:cNvSpPr/>
          <p:nvPr/>
        </p:nvSpPr>
        <p:spPr>
          <a:xfrm>
            <a:off x="16857501" y="821483"/>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15">
            <a:extLst>
              <a:ext uri="{FF2B5EF4-FFF2-40B4-BE49-F238E27FC236}">
                <a16:creationId xmlns:a16="http://schemas.microsoft.com/office/drawing/2014/main" id="{E1575A5B-7120-C80C-40E7-D7B9CD69E0EB}"/>
              </a:ext>
            </a:extLst>
          </p:cNvPr>
          <p:cNvSpPr txBox="1"/>
          <p:nvPr/>
        </p:nvSpPr>
        <p:spPr>
          <a:xfrm>
            <a:off x="1028700" y="9258300"/>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a:solidFill>
                  <a:srgbClr val="E68574"/>
                </a:solidFill>
                <a:latin typeface="Effra 1"/>
              </a:rPr>
              <a:t>2024 SIA REGION CONFERENCE</a:t>
            </a:r>
          </a:p>
        </p:txBody>
      </p:sp>
      <p:sp>
        <p:nvSpPr>
          <p:cNvPr id="10" name="Freeform 40">
            <a:extLst>
              <a:ext uri="{FF2B5EF4-FFF2-40B4-BE49-F238E27FC236}">
                <a16:creationId xmlns:a16="http://schemas.microsoft.com/office/drawing/2014/main" id="{6605B57C-AE2A-C869-C7F4-3C00984AB0C7}"/>
              </a:ext>
            </a:extLst>
          </p:cNvPr>
          <p:cNvSpPr/>
          <p:nvPr/>
        </p:nvSpPr>
        <p:spPr>
          <a:xfrm>
            <a:off x="16071261" y="437381"/>
            <a:ext cx="596649" cy="973088"/>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5"/>
            <a:stretch>
              <a:fillRect/>
            </a:stretch>
          </a:blipFill>
        </p:spPr>
        <p:txBody>
          <a:bodyPr/>
          <a:lstStyle/>
          <a:p>
            <a:endParaRPr lang="en-US"/>
          </a:p>
        </p:txBody>
      </p:sp>
      <p:pic>
        <p:nvPicPr>
          <p:cNvPr id="9" name="Picture 2">
            <a:extLst>
              <a:ext uri="{FF2B5EF4-FFF2-40B4-BE49-F238E27FC236}">
                <a16:creationId xmlns:a16="http://schemas.microsoft.com/office/drawing/2014/main" id="{18515710-878F-4092-AE86-5033F82BBAE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32" b="8084"/>
          <a:stretch/>
        </p:blipFill>
        <p:spPr bwMode="auto">
          <a:xfrm>
            <a:off x="2514600" y="2199910"/>
            <a:ext cx="5607672" cy="57339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lose-up of a question and answer&#10;&#10;Description automatically generated">
            <a:extLst>
              <a:ext uri="{FF2B5EF4-FFF2-40B4-BE49-F238E27FC236}">
                <a16:creationId xmlns:a16="http://schemas.microsoft.com/office/drawing/2014/main" id="{59BCB864-1661-5D88-C4DB-4D806403DD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5001" y="2305722"/>
            <a:ext cx="7670213" cy="5499398"/>
          </a:xfrm>
          <a:prstGeom prst="rect">
            <a:avLst/>
          </a:prstGeom>
        </p:spPr>
      </p:pic>
      <p:cxnSp>
        <p:nvCxnSpPr>
          <p:cNvPr id="16" name="Straight Connector 15">
            <a:extLst>
              <a:ext uri="{FF2B5EF4-FFF2-40B4-BE49-F238E27FC236}">
                <a16:creationId xmlns:a16="http://schemas.microsoft.com/office/drawing/2014/main" id="{72AC2377-048C-8506-BFC7-32CA02DC8E5A}"/>
              </a:ext>
            </a:extLst>
          </p:cNvPr>
          <p:cNvCxnSpPr/>
          <p:nvPr/>
        </p:nvCxnSpPr>
        <p:spPr>
          <a:xfrm>
            <a:off x="8915400" y="1900705"/>
            <a:ext cx="0" cy="6464823"/>
          </a:xfrm>
          <a:prstGeom prst="line">
            <a:avLst/>
          </a:prstGeom>
        </p:spPr>
        <p:style>
          <a:lnRef idx="2">
            <a:schemeClr val="accent6"/>
          </a:lnRef>
          <a:fillRef idx="0">
            <a:schemeClr val="accent6"/>
          </a:fillRef>
          <a:effectRef idx="1">
            <a:schemeClr val="accent6"/>
          </a:effectRef>
          <a:fontRef idx="minor">
            <a:schemeClr val="tx1"/>
          </a:fontRef>
        </p:style>
      </p:cxnSp>
      <p:sp>
        <p:nvSpPr>
          <p:cNvPr id="17" name="Parallelogram 16">
            <a:extLst>
              <a:ext uri="{FF2B5EF4-FFF2-40B4-BE49-F238E27FC236}">
                <a16:creationId xmlns:a16="http://schemas.microsoft.com/office/drawing/2014/main" id="{CB358CF3-268B-4D91-3FEB-2189499CE0C9}"/>
              </a:ext>
            </a:extLst>
          </p:cNvPr>
          <p:cNvSpPr/>
          <p:nvPr/>
        </p:nvSpPr>
        <p:spPr>
          <a:xfrm>
            <a:off x="1" y="15913"/>
            <a:ext cx="1441376" cy="10234409"/>
          </a:xfrm>
          <a:prstGeom prst="parallelogram">
            <a:avLst/>
          </a:prstGeom>
          <a:solidFill>
            <a:schemeClr val="accent6">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052" name="Picture 4" descr="Question Face Stock Illustrations – 18,709 Question Face Stock  Illustrations, Vectors &amp; Clipart - Dreamstime">
            <a:extLst>
              <a:ext uri="{FF2B5EF4-FFF2-40B4-BE49-F238E27FC236}">
                <a16:creationId xmlns:a16="http://schemas.microsoft.com/office/drawing/2014/main" id="{84AFA0AD-E6FB-0A6F-CDD9-AE6E2BAC3E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2628900"/>
            <a:ext cx="1556576" cy="1556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952257"/>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53572"/>
        </a:solidFill>
        <a:effectLst/>
      </p:bgPr>
    </p:bg>
    <p:spTree>
      <p:nvGrpSpPr>
        <p:cNvPr id="1" name=""/>
        <p:cNvGrpSpPr/>
        <p:nvPr/>
      </p:nvGrpSpPr>
      <p:grpSpPr>
        <a:xfrm>
          <a:off x="0" y="0"/>
          <a:ext cx="0" cy="0"/>
          <a:chOff x="0" y="0"/>
          <a:chExt cx="0" cy="0"/>
        </a:xfrm>
      </p:grpSpPr>
      <p:pic>
        <p:nvPicPr>
          <p:cNvPr id="15" name="Picture 14" descr="Children in a classroom">
            <a:extLst>
              <a:ext uri="{FF2B5EF4-FFF2-40B4-BE49-F238E27FC236}">
                <a16:creationId xmlns:a16="http://schemas.microsoft.com/office/drawing/2014/main" id="{B68420E1-27CA-3F0C-6EC7-E137E7EF0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4711" y="0"/>
            <a:ext cx="11233289" cy="10401300"/>
          </a:xfrm>
          <a:prstGeom prst="rect">
            <a:avLst/>
          </a:prstGeom>
        </p:spPr>
      </p:pic>
      <p:grpSp>
        <p:nvGrpSpPr>
          <p:cNvPr id="3" name="Group 3"/>
          <p:cNvGrpSpPr/>
          <p:nvPr/>
        </p:nvGrpSpPr>
        <p:grpSpPr>
          <a:xfrm>
            <a:off x="0" y="3059082"/>
            <a:ext cx="9423215" cy="7338208"/>
            <a:chOff x="0" y="0"/>
            <a:chExt cx="2481834" cy="1932697"/>
          </a:xfrm>
        </p:grpSpPr>
        <p:sp>
          <p:nvSpPr>
            <p:cNvPr id="4" name="Freeform 4"/>
            <p:cNvSpPr/>
            <p:nvPr/>
          </p:nvSpPr>
          <p:spPr>
            <a:xfrm>
              <a:off x="0" y="0"/>
              <a:ext cx="2481834" cy="1932697"/>
            </a:xfrm>
            <a:custGeom>
              <a:avLst/>
              <a:gdLst/>
              <a:ahLst/>
              <a:cxnLst/>
              <a:rect l="l" t="t" r="r" b="b"/>
              <a:pathLst>
                <a:path w="2481834" h="1932697">
                  <a:moveTo>
                    <a:pt x="41079" y="0"/>
                  </a:moveTo>
                  <a:lnTo>
                    <a:pt x="2440755" y="0"/>
                  </a:lnTo>
                  <a:cubicBezTo>
                    <a:pt x="2451650" y="0"/>
                    <a:pt x="2462099" y="4328"/>
                    <a:pt x="2469803" y="12032"/>
                  </a:cubicBezTo>
                  <a:cubicBezTo>
                    <a:pt x="2477506" y="19736"/>
                    <a:pt x="2481834" y="30184"/>
                    <a:pt x="2481834" y="41079"/>
                  </a:cubicBezTo>
                  <a:lnTo>
                    <a:pt x="2481834" y="1891618"/>
                  </a:lnTo>
                  <a:cubicBezTo>
                    <a:pt x="2481834" y="1902513"/>
                    <a:pt x="2477506" y="1912961"/>
                    <a:pt x="2469803" y="1920665"/>
                  </a:cubicBezTo>
                  <a:cubicBezTo>
                    <a:pt x="2462099" y="1928369"/>
                    <a:pt x="2451650" y="1932697"/>
                    <a:pt x="2440755" y="1932697"/>
                  </a:cubicBezTo>
                  <a:lnTo>
                    <a:pt x="41079" y="1932697"/>
                  </a:lnTo>
                  <a:cubicBezTo>
                    <a:pt x="30184" y="1932697"/>
                    <a:pt x="19736" y="1928369"/>
                    <a:pt x="12032" y="1920665"/>
                  </a:cubicBezTo>
                  <a:cubicBezTo>
                    <a:pt x="4328" y="1912961"/>
                    <a:pt x="0" y="1902513"/>
                    <a:pt x="0" y="1891618"/>
                  </a:cubicBezTo>
                  <a:lnTo>
                    <a:pt x="0" y="41079"/>
                  </a:lnTo>
                  <a:cubicBezTo>
                    <a:pt x="0" y="30184"/>
                    <a:pt x="4328" y="19736"/>
                    <a:pt x="12032" y="12032"/>
                  </a:cubicBezTo>
                  <a:cubicBezTo>
                    <a:pt x="19736" y="4328"/>
                    <a:pt x="30184" y="0"/>
                    <a:pt x="41079" y="0"/>
                  </a:cubicBezTo>
                  <a:close/>
                </a:path>
              </a:pathLst>
            </a:custGeom>
            <a:solidFill>
              <a:srgbClr val="F5EFEB"/>
            </a:solidFill>
          </p:spPr>
          <p:txBody>
            <a:bodyPr/>
            <a:lstStyle/>
            <a:p>
              <a:endParaRPr lang="en-US"/>
            </a:p>
          </p:txBody>
        </p:sp>
        <p:sp>
          <p:nvSpPr>
            <p:cNvPr id="5" name="TextBox 5"/>
            <p:cNvSpPr txBox="1"/>
            <p:nvPr/>
          </p:nvSpPr>
          <p:spPr>
            <a:xfrm>
              <a:off x="0" y="-47625"/>
              <a:ext cx="2481834" cy="1980322"/>
            </a:xfrm>
            <a:prstGeom prst="rect">
              <a:avLst/>
            </a:prstGeom>
          </p:spPr>
          <p:txBody>
            <a:bodyPr lIns="50800" tIns="50800" rIns="50800" bIns="50800" rtlCol="0" anchor="ctr"/>
            <a:lstStyle/>
            <a:p>
              <a:pPr algn="ctr">
                <a:lnSpc>
                  <a:spcPts val="2100"/>
                </a:lnSpc>
              </a:pPr>
              <a:endParaRPr/>
            </a:p>
          </p:txBody>
        </p:sp>
      </p:grpSp>
      <p:sp>
        <p:nvSpPr>
          <p:cNvPr id="6" name="Freeform 6"/>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5738227" y="542156"/>
            <a:ext cx="596649" cy="973088"/>
          </a:xfrm>
          <a:custGeom>
            <a:avLst/>
            <a:gdLst/>
            <a:ahLst/>
            <a:cxnLst/>
            <a:rect l="l" t="t" r="r" b="b"/>
            <a:pathLst>
              <a:path w="596649" h="973088">
                <a:moveTo>
                  <a:pt x="0" y="0"/>
                </a:moveTo>
                <a:lnTo>
                  <a:pt x="596648" y="0"/>
                </a:lnTo>
                <a:lnTo>
                  <a:pt x="596648" y="973088"/>
                </a:lnTo>
                <a:lnTo>
                  <a:pt x="0" y="973088"/>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1064398" y="4755734"/>
            <a:ext cx="7165201" cy="817981"/>
          </a:xfrm>
          <a:prstGeom prst="rect">
            <a:avLst/>
          </a:prstGeom>
        </p:spPr>
        <p:txBody>
          <a:bodyPr wrap="square" lIns="0" tIns="0" rIns="0" bIns="0" rtlCol="0" anchor="t">
            <a:spAutoFit/>
          </a:bodyPr>
          <a:lstStyle/>
          <a:p>
            <a:pPr marL="0" lvl="0" indent="0" algn="l">
              <a:lnSpc>
                <a:spcPts val="6694"/>
              </a:lnSpc>
            </a:pPr>
            <a:r>
              <a:rPr lang="en-US" sz="5578">
                <a:solidFill>
                  <a:srgbClr val="253572"/>
                </a:solidFill>
                <a:latin typeface="Effra 1"/>
              </a:rPr>
              <a:t>Learning Objectives</a:t>
            </a:r>
          </a:p>
        </p:txBody>
      </p:sp>
      <p:sp>
        <p:nvSpPr>
          <p:cNvPr id="10" name="TextBox 10"/>
          <p:cNvSpPr txBox="1"/>
          <p:nvPr/>
        </p:nvSpPr>
        <p:spPr>
          <a:xfrm>
            <a:off x="1028700" y="9258300"/>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a:solidFill>
                  <a:srgbClr val="E68574"/>
                </a:solidFill>
                <a:latin typeface="Effra 1"/>
              </a:rPr>
              <a:t>2024 SIA REGION CONFERENCE</a:t>
            </a:r>
          </a:p>
        </p:txBody>
      </p:sp>
      <p:grpSp>
        <p:nvGrpSpPr>
          <p:cNvPr id="11" name="Group 11"/>
          <p:cNvGrpSpPr/>
          <p:nvPr/>
        </p:nvGrpSpPr>
        <p:grpSpPr>
          <a:xfrm>
            <a:off x="1064399" y="5781421"/>
            <a:ext cx="7317601" cy="2523640"/>
            <a:chOff x="0" y="-76200"/>
            <a:chExt cx="9151484" cy="3364853"/>
          </a:xfrm>
        </p:grpSpPr>
        <p:sp>
          <p:nvSpPr>
            <p:cNvPr id="12" name="Freeform 12"/>
            <p:cNvSpPr/>
            <p:nvPr/>
          </p:nvSpPr>
          <p:spPr>
            <a:xfrm>
              <a:off x="0" y="0"/>
              <a:ext cx="241757" cy="2511765"/>
            </a:xfrm>
            <a:custGeom>
              <a:avLst/>
              <a:gdLst/>
              <a:ahLst/>
              <a:cxnLst/>
              <a:rect l="l" t="t" r="r" b="b"/>
              <a:pathLst>
                <a:path w="241757" h="2511765">
                  <a:moveTo>
                    <a:pt x="0" y="0"/>
                  </a:moveTo>
                  <a:lnTo>
                    <a:pt x="241757" y="0"/>
                  </a:lnTo>
                  <a:lnTo>
                    <a:pt x="241757" y="2511765"/>
                  </a:lnTo>
                  <a:lnTo>
                    <a:pt x="0" y="25117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3"/>
            <p:cNvSpPr txBox="1"/>
            <p:nvPr/>
          </p:nvSpPr>
          <p:spPr>
            <a:xfrm>
              <a:off x="530656" y="-76200"/>
              <a:ext cx="8620828" cy="3364853"/>
            </a:xfrm>
            <a:prstGeom prst="rect">
              <a:avLst/>
            </a:prstGeom>
          </p:spPr>
          <p:txBody>
            <a:bodyPr lIns="0" tIns="0" rIns="0" bIns="0" rtlCol="0" anchor="t">
              <a:spAutoFit/>
            </a:bodyPr>
            <a:lstStyle/>
            <a:p>
              <a:pPr>
                <a:lnSpc>
                  <a:spcPts val="3959"/>
                </a:lnSpc>
              </a:pPr>
              <a:r>
                <a:rPr lang="en-US" sz="2639">
                  <a:solidFill>
                    <a:srgbClr val="293374"/>
                  </a:solidFill>
                  <a:latin typeface="Effra 2"/>
                </a:rPr>
                <a:t>Strategic vs. Working Boards</a:t>
              </a:r>
            </a:p>
            <a:p>
              <a:pPr>
                <a:lnSpc>
                  <a:spcPts val="3959"/>
                </a:lnSpc>
              </a:pPr>
              <a:r>
                <a:rPr lang="en-US" sz="2639">
                  <a:solidFill>
                    <a:srgbClr val="293374"/>
                  </a:solidFill>
                  <a:latin typeface="Effra 2"/>
                </a:rPr>
                <a:t>Foundation/History</a:t>
              </a:r>
            </a:p>
            <a:p>
              <a:pPr>
                <a:lnSpc>
                  <a:spcPts val="3959"/>
                </a:lnSpc>
              </a:pPr>
              <a:r>
                <a:rPr lang="en-US" sz="2639">
                  <a:solidFill>
                    <a:srgbClr val="293374"/>
                  </a:solidFill>
                  <a:latin typeface="Effra 2"/>
                </a:rPr>
                <a:t>Learn how decisions are made at SIA</a:t>
              </a:r>
            </a:p>
            <a:p>
              <a:pPr>
                <a:lnSpc>
                  <a:spcPts val="3959"/>
                </a:lnSpc>
              </a:pPr>
              <a:r>
                <a:rPr lang="en-US" sz="2639">
                  <a:solidFill>
                    <a:srgbClr val="293374"/>
                  </a:solidFill>
                  <a:latin typeface="Effra 2"/>
                </a:rPr>
                <a:t>Role of stakeholder engagement</a:t>
              </a:r>
            </a:p>
            <a:p>
              <a:pPr algn="l">
                <a:lnSpc>
                  <a:spcPts val="3959"/>
                </a:lnSpc>
              </a:pPr>
              <a:r>
                <a:rPr lang="en-US" sz="2800" b="1">
                  <a:solidFill>
                    <a:srgbClr val="293374"/>
                  </a:solidFill>
                  <a:latin typeface="Effra 2"/>
                </a:rPr>
                <a:t>Questions  &amp; Answers</a:t>
              </a:r>
            </a:p>
          </p:txBody>
        </p:sp>
      </p:grpSp>
    </p:spTree>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7B09F-45E3-FDC9-ECC1-07CE3A8BBE9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635DB09-6795-B410-7BD5-E144129006F6}"/>
              </a:ext>
            </a:extLst>
          </p:cNvPr>
          <p:cNvGrpSpPr/>
          <p:nvPr/>
        </p:nvGrpSpPr>
        <p:grpSpPr>
          <a:xfrm>
            <a:off x="336215" y="127488"/>
            <a:ext cx="6899312" cy="10011758"/>
            <a:chOff x="0" y="0"/>
            <a:chExt cx="4816593" cy="471737"/>
          </a:xfrm>
        </p:grpSpPr>
        <p:sp>
          <p:nvSpPr>
            <p:cNvPr id="3" name="Freeform 3">
              <a:extLst>
                <a:ext uri="{FF2B5EF4-FFF2-40B4-BE49-F238E27FC236}">
                  <a16:creationId xmlns:a16="http://schemas.microsoft.com/office/drawing/2014/main" id="{63244C91-AF8F-B9F1-3671-085C5CE8DDA0}"/>
                </a:ext>
              </a:extLst>
            </p:cNvPr>
            <p:cNvSpPr/>
            <p:nvPr/>
          </p:nvSpPr>
          <p:spPr>
            <a:xfrm>
              <a:off x="0" y="0"/>
              <a:ext cx="4816592" cy="471737"/>
            </a:xfrm>
            <a:custGeom>
              <a:avLst/>
              <a:gdLst/>
              <a:ahLst/>
              <a:cxnLst/>
              <a:rect l="l" t="t" r="r" b="b"/>
              <a:pathLst>
                <a:path w="4816592" h="471737">
                  <a:moveTo>
                    <a:pt x="0" y="0"/>
                  </a:moveTo>
                  <a:lnTo>
                    <a:pt x="4816592" y="0"/>
                  </a:lnTo>
                  <a:lnTo>
                    <a:pt x="4816592" y="471737"/>
                  </a:lnTo>
                  <a:lnTo>
                    <a:pt x="0" y="471737"/>
                  </a:lnTo>
                  <a:close/>
                </a:path>
              </a:pathLst>
            </a:custGeom>
            <a:solidFill>
              <a:srgbClr val="293374"/>
            </a:solidFill>
          </p:spPr>
          <p:txBody>
            <a:bodyPr/>
            <a:lstStyle/>
            <a:p>
              <a:endParaRPr lang="en-US"/>
            </a:p>
          </p:txBody>
        </p:sp>
        <p:sp>
          <p:nvSpPr>
            <p:cNvPr id="4" name="TextBox 4">
              <a:extLst>
                <a:ext uri="{FF2B5EF4-FFF2-40B4-BE49-F238E27FC236}">
                  <a16:creationId xmlns:a16="http://schemas.microsoft.com/office/drawing/2014/main" id="{033ADA1D-CDBC-5F70-8A0C-02FC454C8EBA}"/>
                </a:ext>
              </a:extLst>
            </p:cNvPr>
            <p:cNvSpPr txBox="1"/>
            <p:nvPr/>
          </p:nvSpPr>
          <p:spPr>
            <a:xfrm>
              <a:off x="0" y="-47625"/>
              <a:ext cx="4816593" cy="519362"/>
            </a:xfrm>
            <a:prstGeom prst="rect">
              <a:avLst/>
            </a:prstGeom>
          </p:spPr>
          <p:txBody>
            <a:bodyPr lIns="50800" tIns="50800" rIns="50800" bIns="50800" rtlCol="0" anchor="ctr"/>
            <a:lstStyle/>
            <a:p>
              <a:pPr marL="323850" lvl="1" indent="-161925" algn="ctr">
                <a:lnSpc>
                  <a:spcPts val="2100"/>
                </a:lnSpc>
                <a:buFont typeface="Arial"/>
                <a:buChar char="•"/>
              </a:pPr>
              <a:endParaRPr/>
            </a:p>
          </p:txBody>
        </p:sp>
      </p:grpSp>
      <p:grpSp>
        <p:nvGrpSpPr>
          <p:cNvPr id="9" name="Group 9">
            <a:extLst>
              <a:ext uri="{FF2B5EF4-FFF2-40B4-BE49-F238E27FC236}">
                <a16:creationId xmlns:a16="http://schemas.microsoft.com/office/drawing/2014/main" id="{D2E687E6-0886-EFC8-0BEE-C5A8C21B3155}"/>
              </a:ext>
            </a:extLst>
          </p:cNvPr>
          <p:cNvGrpSpPr/>
          <p:nvPr/>
        </p:nvGrpSpPr>
        <p:grpSpPr>
          <a:xfrm>
            <a:off x="15738227" y="542156"/>
            <a:ext cx="1521073" cy="973088"/>
            <a:chOff x="0" y="0"/>
            <a:chExt cx="2028098" cy="1297451"/>
          </a:xfrm>
        </p:grpSpPr>
        <p:sp>
          <p:nvSpPr>
            <p:cNvPr id="10" name="Freeform 10">
              <a:extLst>
                <a:ext uri="{FF2B5EF4-FFF2-40B4-BE49-F238E27FC236}">
                  <a16:creationId xmlns:a16="http://schemas.microsoft.com/office/drawing/2014/main" id="{C0B92B99-43D8-7BFC-32A3-10DFF47E1C9C}"/>
                </a:ext>
              </a:extLst>
            </p:cNvPr>
            <p:cNvSpPr/>
            <p:nvPr/>
          </p:nvSpPr>
          <p:spPr>
            <a:xfrm>
              <a:off x="956635" y="431332"/>
              <a:ext cx="1071462" cy="473392"/>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31612609-A13C-2637-5C49-C8207BCAC801}"/>
                </a:ext>
              </a:extLst>
            </p:cNvPr>
            <p:cNvSpPr/>
            <p:nvPr/>
          </p:nvSpPr>
          <p:spPr>
            <a:xfrm>
              <a:off x="0" y="0"/>
              <a:ext cx="795532" cy="1297451"/>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5"/>
              <a:stretch>
                <a:fillRect/>
              </a:stretch>
            </a:blipFill>
          </p:spPr>
          <p:txBody>
            <a:bodyPr/>
            <a:lstStyle/>
            <a:p>
              <a:endParaRPr lang="en-US"/>
            </a:p>
          </p:txBody>
        </p:sp>
      </p:grpSp>
      <p:sp>
        <p:nvSpPr>
          <p:cNvPr id="15" name="TextBox 15">
            <a:extLst>
              <a:ext uri="{FF2B5EF4-FFF2-40B4-BE49-F238E27FC236}">
                <a16:creationId xmlns:a16="http://schemas.microsoft.com/office/drawing/2014/main" id="{759BBE05-979A-7478-EBCB-A0A04FB8EBD6}"/>
              </a:ext>
            </a:extLst>
          </p:cNvPr>
          <p:cNvSpPr txBox="1"/>
          <p:nvPr/>
        </p:nvSpPr>
        <p:spPr>
          <a:xfrm>
            <a:off x="1028700" y="9258300"/>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a:solidFill>
                  <a:srgbClr val="E68574"/>
                </a:solidFill>
                <a:latin typeface="Effra 1"/>
              </a:rPr>
              <a:t>2024 SIA REGION CONFERENCE</a:t>
            </a:r>
          </a:p>
        </p:txBody>
      </p:sp>
      <p:pic>
        <p:nvPicPr>
          <p:cNvPr id="16" name="Picture 15">
            <a:extLst>
              <a:ext uri="{FF2B5EF4-FFF2-40B4-BE49-F238E27FC236}">
                <a16:creationId xmlns:a16="http://schemas.microsoft.com/office/drawing/2014/main" id="{897B9E62-DEA2-2D3E-1E1E-0638DCA64922}"/>
              </a:ext>
            </a:extLst>
          </p:cNvPr>
          <p:cNvPicPr>
            <a:picLocks noChangeAspect="1"/>
          </p:cNvPicPr>
          <p:nvPr/>
        </p:nvPicPr>
        <p:blipFill>
          <a:blip r:embed="rId6"/>
          <a:stretch>
            <a:fillRect/>
          </a:stretch>
        </p:blipFill>
        <p:spPr>
          <a:xfrm>
            <a:off x="514349" y="1151058"/>
            <a:ext cx="6232291" cy="7015041"/>
          </a:xfrm>
          <a:prstGeom prst="rect">
            <a:avLst/>
          </a:prstGeom>
        </p:spPr>
      </p:pic>
      <p:sp>
        <p:nvSpPr>
          <p:cNvPr id="17" name="Text Placeholder 2">
            <a:extLst>
              <a:ext uri="{FF2B5EF4-FFF2-40B4-BE49-F238E27FC236}">
                <a16:creationId xmlns:a16="http://schemas.microsoft.com/office/drawing/2014/main" id="{F8D2DB1E-B8F9-EFA9-5CEE-9F1BE5E65062}"/>
              </a:ext>
            </a:extLst>
          </p:cNvPr>
          <p:cNvSpPr txBox="1">
            <a:spLocks/>
          </p:cNvSpPr>
          <p:nvPr/>
        </p:nvSpPr>
        <p:spPr>
          <a:xfrm>
            <a:off x="8382000" y="1333500"/>
            <a:ext cx="9829800" cy="8411344"/>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t>SI Europe </a:t>
            </a:r>
          </a:p>
          <a:p>
            <a:r>
              <a:rPr lang="en-US" sz="3600" b="1"/>
              <a:t>	(43 countries, 33k members)</a:t>
            </a:r>
          </a:p>
          <a:p>
            <a:endParaRPr lang="en-US" sz="3600" b="1"/>
          </a:p>
          <a:p>
            <a:r>
              <a:rPr lang="en-US" sz="3600" b="1"/>
              <a:t>SI Great Britian and Ireland      			</a:t>
            </a:r>
          </a:p>
          <a:p>
            <a:r>
              <a:rPr lang="en-US" sz="3600" b="1"/>
              <a:t>          (18 countries, 6k members)</a:t>
            </a:r>
          </a:p>
          <a:p>
            <a:endParaRPr lang="en-US" sz="3600" b="1"/>
          </a:p>
          <a:p>
            <a:r>
              <a:rPr lang="en-US" sz="3600" b="1"/>
              <a:t>SI South East Asia Pacific</a:t>
            </a:r>
          </a:p>
          <a:p>
            <a:r>
              <a:rPr lang="en-US" sz="3600" b="1"/>
              <a:t>	(13 countries, 2,287 members)</a:t>
            </a:r>
          </a:p>
          <a:p>
            <a:endParaRPr lang="en-US" sz="3600" b="1"/>
          </a:p>
          <a:p>
            <a:r>
              <a:rPr lang="en-US" sz="3600" b="1"/>
              <a:t>SI Africa </a:t>
            </a:r>
          </a:p>
          <a:p>
            <a:r>
              <a:rPr lang="en-US" sz="3600" b="1"/>
              <a:t>	(22 countries, 1,519 members)</a:t>
            </a:r>
          </a:p>
          <a:p>
            <a:endParaRPr lang="en-US" sz="3600" b="1"/>
          </a:p>
          <a:p>
            <a:endParaRPr lang="en-US" sz="3600" b="1"/>
          </a:p>
          <a:p>
            <a:r>
              <a:rPr lang="en-US" sz="3600" b="1"/>
              <a:t>*</a:t>
            </a:r>
            <a:r>
              <a:rPr lang="en-US" sz="3600" b="1" i="1"/>
              <a:t>Note: SI’s official logo has changed</a:t>
            </a:r>
          </a:p>
          <a:p>
            <a:endParaRPr lang="en-US"/>
          </a:p>
          <a:p>
            <a:endParaRPr lang="en-US"/>
          </a:p>
        </p:txBody>
      </p:sp>
      <p:pic>
        <p:nvPicPr>
          <p:cNvPr id="6" name="Picture 5" descr="A group of people working on a construction site&#10;&#10;Description automatically generated">
            <a:extLst>
              <a:ext uri="{FF2B5EF4-FFF2-40B4-BE49-F238E27FC236}">
                <a16:creationId xmlns:a16="http://schemas.microsoft.com/office/drawing/2014/main" id="{ED0FB887-AA87-88A5-34B6-62A12C56E1CA}"/>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776820" y="903755"/>
            <a:ext cx="7063182" cy="8411344"/>
          </a:xfrm>
          <a:prstGeom prst="rect">
            <a:avLst/>
          </a:prstGeom>
        </p:spPr>
      </p:pic>
      <p:sp>
        <p:nvSpPr>
          <p:cNvPr id="7" name="TextBox 6">
            <a:extLst>
              <a:ext uri="{FF2B5EF4-FFF2-40B4-BE49-F238E27FC236}">
                <a16:creationId xmlns:a16="http://schemas.microsoft.com/office/drawing/2014/main" id="{60C50E2E-AF9D-E8E0-2420-43D895A57694}"/>
              </a:ext>
            </a:extLst>
          </p:cNvPr>
          <p:cNvSpPr txBox="1"/>
          <p:nvPr/>
        </p:nvSpPr>
        <p:spPr>
          <a:xfrm>
            <a:off x="0" y="7294935"/>
            <a:ext cx="8534400" cy="230832"/>
          </a:xfrm>
          <a:prstGeom prst="rect">
            <a:avLst/>
          </a:prstGeom>
          <a:noFill/>
        </p:spPr>
        <p:txBody>
          <a:bodyPr wrap="square" rtlCol="0">
            <a:spAutoFit/>
          </a:bodyPr>
          <a:lstStyle/>
          <a:p>
            <a:r>
              <a:rPr lang="en-US" sz="900">
                <a:hlinkClick r:id="rId8" tooltip="https://www.flickr.com/photos/edvolunteers/4910770727"/>
              </a:rPr>
              <a:t>This Photo</a:t>
            </a:r>
            <a:r>
              <a:rPr lang="en-US" sz="900"/>
              <a:t> by Unknown Author is licensed under </a:t>
            </a:r>
            <a:r>
              <a:rPr lang="en-US" sz="900">
                <a:hlinkClick r:id="rId9" tooltip="https://creativecommons.org/licenses/by/3.0/"/>
              </a:rPr>
              <a:t>CC BY</a:t>
            </a:r>
            <a:endParaRPr lang="en-US" sz="900"/>
          </a:p>
        </p:txBody>
      </p:sp>
      <p:pic>
        <p:nvPicPr>
          <p:cNvPr id="12" name="Picture 11" descr="A person looking at a diagram on a wall&#10;&#10;Description automatically generated">
            <a:extLst>
              <a:ext uri="{FF2B5EF4-FFF2-40B4-BE49-F238E27FC236}">
                <a16:creationId xmlns:a16="http://schemas.microsoft.com/office/drawing/2014/main" id="{CF9EADB2-8B74-1540-F7AB-0294747BC8B0}"/>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8620497" y="-28593"/>
            <a:ext cx="9632774" cy="10287000"/>
          </a:xfrm>
          <a:prstGeom prst="rect">
            <a:avLst/>
          </a:prstGeom>
        </p:spPr>
      </p:pic>
      <p:pic>
        <p:nvPicPr>
          <p:cNvPr id="18" name="Picture 17" descr="A person wearing a hard hat and goggles&#10;&#10;Description automatically generated">
            <a:extLst>
              <a:ext uri="{FF2B5EF4-FFF2-40B4-BE49-F238E27FC236}">
                <a16:creationId xmlns:a16="http://schemas.microsoft.com/office/drawing/2014/main" id="{AA1D14E7-280B-5123-BD0F-5DB863809F68}"/>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9569" y="0"/>
            <a:ext cx="9753602" cy="10344186"/>
          </a:xfrm>
          <a:prstGeom prst="rect">
            <a:avLst/>
          </a:prstGeom>
        </p:spPr>
      </p:pic>
      <p:pic>
        <p:nvPicPr>
          <p:cNvPr id="21" name="Picture 20">
            <a:extLst>
              <a:ext uri="{FF2B5EF4-FFF2-40B4-BE49-F238E27FC236}">
                <a16:creationId xmlns:a16="http://schemas.microsoft.com/office/drawing/2014/main" id="{FE9AED0F-86D3-273A-FDEB-4DA81B1BB53C}"/>
              </a:ext>
            </a:extLst>
          </p:cNvPr>
          <p:cNvPicPr>
            <a:picLocks noChangeAspect="1"/>
          </p:cNvPicPr>
          <p:nvPr/>
        </p:nvPicPr>
        <p:blipFill rotWithShape="1">
          <a:blip r:embed="rId14">
            <a:extLst>
              <a:ext uri="{28A0092B-C50C-407E-A947-70E740481C1C}">
                <a14:useLocalDpi xmlns:a14="http://schemas.microsoft.com/office/drawing/2010/main" val="0"/>
              </a:ext>
            </a:extLst>
          </a:blip>
          <a:srcRect b="8789"/>
          <a:stretch/>
        </p:blipFill>
        <p:spPr>
          <a:xfrm>
            <a:off x="8620497" y="2322"/>
            <a:ext cx="9703227" cy="10341864"/>
          </a:xfrm>
          <a:prstGeom prst="rect">
            <a:avLst/>
          </a:prstGeom>
        </p:spPr>
      </p:pic>
      <p:sp>
        <p:nvSpPr>
          <p:cNvPr id="5" name="Freeform 7">
            <a:extLst>
              <a:ext uri="{FF2B5EF4-FFF2-40B4-BE49-F238E27FC236}">
                <a16:creationId xmlns:a16="http://schemas.microsoft.com/office/drawing/2014/main" id="{D1C7508E-5401-115B-4262-772EA98B1DF1}"/>
              </a:ext>
            </a:extLst>
          </p:cNvPr>
          <p:cNvSpPr/>
          <p:nvPr/>
        </p:nvSpPr>
        <p:spPr>
          <a:xfrm>
            <a:off x="15947774" y="417211"/>
            <a:ext cx="596649" cy="973088"/>
          </a:xfrm>
          <a:custGeom>
            <a:avLst/>
            <a:gdLst/>
            <a:ahLst/>
            <a:cxnLst/>
            <a:rect l="l" t="t" r="r" b="b"/>
            <a:pathLst>
              <a:path w="596649" h="973088">
                <a:moveTo>
                  <a:pt x="0" y="0"/>
                </a:moveTo>
                <a:lnTo>
                  <a:pt x="596648" y="0"/>
                </a:lnTo>
                <a:lnTo>
                  <a:pt x="596648" y="973088"/>
                </a:lnTo>
                <a:lnTo>
                  <a:pt x="0" y="973088"/>
                </a:lnTo>
                <a:lnTo>
                  <a:pt x="0" y="0"/>
                </a:lnTo>
                <a:close/>
              </a:path>
            </a:pathLst>
          </a:custGeom>
          <a:blipFill>
            <a:blip r:embed="rId5"/>
            <a:stretch>
              <a:fillRect/>
            </a:stretch>
          </a:blipFill>
        </p:spPr>
        <p:txBody>
          <a:bodyPr/>
          <a:lstStyle/>
          <a:p>
            <a:endParaRPr lang="en-US"/>
          </a:p>
        </p:txBody>
      </p:sp>
      <p:sp>
        <p:nvSpPr>
          <p:cNvPr id="8" name="Freeform 6">
            <a:extLst>
              <a:ext uri="{FF2B5EF4-FFF2-40B4-BE49-F238E27FC236}">
                <a16:creationId xmlns:a16="http://schemas.microsoft.com/office/drawing/2014/main" id="{36635E74-225C-86EC-1E7A-7CA852ADC83E}"/>
              </a:ext>
            </a:extLst>
          </p:cNvPr>
          <p:cNvSpPr/>
          <p:nvPr/>
        </p:nvSpPr>
        <p:spPr>
          <a:xfrm>
            <a:off x="16595249" y="631733"/>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4032448528"/>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9604F-BB96-6704-32E9-979C3FBC745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9B54549-4304-9A4E-ACA9-AFDF5C49A160}"/>
              </a:ext>
            </a:extLst>
          </p:cNvPr>
          <p:cNvGrpSpPr/>
          <p:nvPr/>
        </p:nvGrpSpPr>
        <p:grpSpPr>
          <a:xfrm>
            <a:off x="0" y="190500"/>
            <a:ext cx="6553200" cy="9554344"/>
            <a:chOff x="0" y="0"/>
            <a:chExt cx="4816593" cy="471737"/>
          </a:xfrm>
        </p:grpSpPr>
        <p:sp>
          <p:nvSpPr>
            <p:cNvPr id="3" name="Freeform 3">
              <a:extLst>
                <a:ext uri="{FF2B5EF4-FFF2-40B4-BE49-F238E27FC236}">
                  <a16:creationId xmlns:a16="http://schemas.microsoft.com/office/drawing/2014/main" id="{7AD2686F-9D53-3108-9118-2A77CC927055}"/>
                </a:ext>
              </a:extLst>
            </p:cNvPr>
            <p:cNvSpPr/>
            <p:nvPr/>
          </p:nvSpPr>
          <p:spPr>
            <a:xfrm>
              <a:off x="0" y="0"/>
              <a:ext cx="4816592" cy="471737"/>
            </a:xfrm>
            <a:custGeom>
              <a:avLst/>
              <a:gdLst/>
              <a:ahLst/>
              <a:cxnLst/>
              <a:rect l="l" t="t" r="r" b="b"/>
              <a:pathLst>
                <a:path w="4816592" h="471737">
                  <a:moveTo>
                    <a:pt x="0" y="0"/>
                  </a:moveTo>
                  <a:lnTo>
                    <a:pt x="4816592" y="0"/>
                  </a:lnTo>
                  <a:lnTo>
                    <a:pt x="4816592" y="471737"/>
                  </a:lnTo>
                  <a:lnTo>
                    <a:pt x="0" y="471737"/>
                  </a:lnTo>
                  <a:close/>
                </a:path>
              </a:pathLst>
            </a:custGeom>
            <a:solidFill>
              <a:srgbClr val="293374"/>
            </a:solidFill>
          </p:spPr>
          <p:txBody>
            <a:bodyPr/>
            <a:lstStyle/>
            <a:p>
              <a:endParaRPr lang="en-US"/>
            </a:p>
          </p:txBody>
        </p:sp>
        <p:sp>
          <p:nvSpPr>
            <p:cNvPr id="4" name="TextBox 4">
              <a:extLst>
                <a:ext uri="{FF2B5EF4-FFF2-40B4-BE49-F238E27FC236}">
                  <a16:creationId xmlns:a16="http://schemas.microsoft.com/office/drawing/2014/main" id="{ADF427E6-1E51-7929-2040-970F2423699B}"/>
                </a:ext>
              </a:extLst>
            </p:cNvPr>
            <p:cNvSpPr txBox="1"/>
            <p:nvPr/>
          </p:nvSpPr>
          <p:spPr>
            <a:xfrm>
              <a:off x="0" y="-47625"/>
              <a:ext cx="4816593" cy="519362"/>
            </a:xfrm>
            <a:prstGeom prst="rect">
              <a:avLst/>
            </a:prstGeom>
          </p:spPr>
          <p:txBody>
            <a:bodyPr lIns="50800" tIns="50800" rIns="50800" bIns="50800" rtlCol="0" anchor="ctr"/>
            <a:lstStyle/>
            <a:p>
              <a:pPr marL="323850" lvl="1" indent="-161925" algn="ctr">
                <a:lnSpc>
                  <a:spcPts val="2100"/>
                </a:lnSpc>
                <a:buFont typeface="Arial"/>
                <a:buChar char="•"/>
              </a:pPr>
              <a:endParaRPr/>
            </a:p>
          </p:txBody>
        </p:sp>
      </p:grpSp>
      <p:grpSp>
        <p:nvGrpSpPr>
          <p:cNvPr id="9" name="Group 9">
            <a:extLst>
              <a:ext uri="{FF2B5EF4-FFF2-40B4-BE49-F238E27FC236}">
                <a16:creationId xmlns:a16="http://schemas.microsoft.com/office/drawing/2014/main" id="{8CD7E990-3979-8545-A5C0-0BC95AD540FB}"/>
              </a:ext>
            </a:extLst>
          </p:cNvPr>
          <p:cNvGrpSpPr/>
          <p:nvPr/>
        </p:nvGrpSpPr>
        <p:grpSpPr>
          <a:xfrm>
            <a:off x="15738227" y="542156"/>
            <a:ext cx="1521073" cy="973088"/>
            <a:chOff x="0" y="0"/>
            <a:chExt cx="2028098" cy="1297451"/>
          </a:xfrm>
        </p:grpSpPr>
        <p:sp>
          <p:nvSpPr>
            <p:cNvPr id="10" name="Freeform 10">
              <a:extLst>
                <a:ext uri="{FF2B5EF4-FFF2-40B4-BE49-F238E27FC236}">
                  <a16:creationId xmlns:a16="http://schemas.microsoft.com/office/drawing/2014/main" id="{BDD15468-4451-C8E2-2BED-6EC8608D5EC5}"/>
                </a:ext>
              </a:extLst>
            </p:cNvPr>
            <p:cNvSpPr/>
            <p:nvPr/>
          </p:nvSpPr>
          <p:spPr>
            <a:xfrm>
              <a:off x="956635" y="431332"/>
              <a:ext cx="1071462" cy="473392"/>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5928F2F4-7F47-FEA3-805B-6A68AFF71383}"/>
                </a:ext>
              </a:extLst>
            </p:cNvPr>
            <p:cNvSpPr/>
            <p:nvPr/>
          </p:nvSpPr>
          <p:spPr>
            <a:xfrm>
              <a:off x="0" y="0"/>
              <a:ext cx="795532" cy="1297451"/>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5"/>
              <a:stretch>
                <a:fillRect/>
              </a:stretch>
            </a:blipFill>
          </p:spPr>
          <p:txBody>
            <a:bodyPr/>
            <a:lstStyle/>
            <a:p>
              <a:endParaRPr lang="en-US"/>
            </a:p>
          </p:txBody>
        </p:sp>
      </p:grpSp>
      <p:sp>
        <p:nvSpPr>
          <p:cNvPr id="15" name="TextBox 15">
            <a:extLst>
              <a:ext uri="{FF2B5EF4-FFF2-40B4-BE49-F238E27FC236}">
                <a16:creationId xmlns:a16="http://schemas.microsoft.com/office/drawing/2014/main" id="{40D3AA2A-BF9B-0FF5-FFCE-5629F3BA957F}"/>
              </a:ext>
            </a:extLst>
          </p:cNvPr>
          <p:cNvSpPr txBox="1"/>
          <p:nvPr/>
        </p:nvSpPr>
        <p:spPr>
          <a:xfrm>
            <a:off x="1028700" y="9258300"/>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a:solidFill>
                  <a:srgbClr val="E68574"/>
                </a:solidFill>
                <a:latin typeface="Effra 1"/>
              </a:rPr>
              <a:t>2024 SIA REGION CONFERENCE</a:t>
            </a:r>
          </a:p>
        </p:txBody>
      </p:sp>
      <p:pic>
        <p:nvPicPr>
          <p:cNvPr id="16" name="Picture 15">
            <a:extLst>
              <a:ext uri="{FF2B5EF4-FFF2-40B4-BE49-F238E27FC236}">
                <a16:creationId xmlns:a16="http://schemas.microsoft.com/office/drawing/2014/main" id="{2417DC5A-5415-AFEC-D599-7811174E35F5}"/>
              </a:ext>
            </a:extLst>
          </p:cNvPr>
          <p:cNvPicPr>
            <a:picLocks noChangeAspect="1"/>
          </p:cNvPicPr>
          <p:nvPr/>
        </p:nvPicPr>
        <p:blipFill>
          <a:blip r:embed="rId6"/>
          <a:stretch>
            <a:fillRect/>
          </a:stretch>
        </p:blipFill>
        <p:spPr>
          <a:xfrm>
            <a:off x="514349" y="1151058"/>
            <a:ext cx="6232291" cy="7015041"/>
          </a:xfrm>
          <a:prstGeom prst="rect">
            <a:avLst/>
          </a:prstGeom>
        </p:spPr>
      </p:pic>
      <p:sp>
        <p:nvSpPr>
          <p:cNvPr id="17" name="Text Placeholder 2">
            <a:extLst>
              <a:ext uri="{FF2B5EF4-FFF2-40B4-BE49-F238E27FC236}">
                <a16:creationId xmlns:a16="http://schemas.microsoft.com/office/drawing/2014/main" id="{76B79EAA-9B25-9B0B-4D2E-54BC2D0D9E36}"/>
              </a:ext>
            </a:extLst>
          </p:cNvPr>
          <p:cNvSpPr txBox="1">
            <a:spLocks/>
          </p:cNvSpPr>
          <p:nvPr/>
        </p:nvSpPr>
        <p:spPr>
          <a:xfrm>
            <a:off x="8956712" y="1333500"/>
            <a:ext cx="9255088" cy="8411344"/>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t>Working Boards:</a:t>
            </a:r>
          </a:p>
          <a:p>
            <a:endParaRPr lang="en-US" sz="3600" b="1" i="1"/>
          </a:p>
          <a:p>
            <a:pPr marL="571500" indent="-571500">
              <a:buFont typeface="Wingdings" panose="05000000000000000000" pitchFamily="2" charset="2"/>
              <a:buChar char="Ø"/>
            </a:pPr>
            <a:r>
              <a:rPr lang="en-US" sz="2800" b="0" i="0">
                <a:solidFill>
                  <a:srgbClr val="202124"/>
                </a:solidFill>
                <a:effectLst/>
              </a:rPr>
              <a:t>A working board is </a:t>
            </a:r>
            <a:r>
              <a:rPr lang="en-US" sz="2800" b="0" i="0">
                <a:solidFill>
                  <a:srgbClr val="040C28"/>
                </a:solidFill>
                <a:effectLst/>
              </a:rPr>
              <a:t>a group of directors actively participating in the organization's daily activities</a:t>
            </a:r>
            <a:r>
              <a:rPr lang="en-US" sz="2800" b="0" i="0">
                <a:solidFill>
                  <a:srgbClr val="202124"/>
                </a:solidFill>
                <a:effectLst/>
              </a:rPr>
              <a:t>. It is a governing board with additional responsibilities: Directors perform their strategic and fiduciary duties as well as participate in the organization's day-to-day functions.</a:t>
            </a:r>
          </a:p>
          <a:p>
            <a:pPr marL="571500" indent="-571500">
              <a:buFont typeface="Wingdings" panose="05000000000000000000" pitchFamily="2" charset="2"/>
              <a:buChar char="Ø"/>
            </a:pPr>
            <a:endParaRPr lang="en-US" sz="2800">
              <a:solidFill>
                <a:srgbClr val="202124"/>
              </a:solidFill>
              <a:latin typeface="Google Sans"/>
            </a:endParaRPr>
          </a:p>
          <a:p>
            <a:pPr marL="571500" indent="-571500">
              <a:buFont typeface="Wingdings" panose="05000000000000000000" pitchFamily="2" charset="2"/>
              <a:buChar char="Ø"/>
            </a:pPr>
            <a:endParaRPr lang="en-US" sz="2800" b="1" i="1">
              <a:solidFill>
                <a:srgbClr val="202124"/>
              </a:solidFill>
              <a:latin typeface="Google Sans"/>
            </a:endParaRPr>
          </a:p>
          <a:p>
            <a:r>
              <a:rPr lang="en-US" sz="2800" b="1">
                <a:solidFill>
                  <a:srgbClr val="202124"/>
                </a:solidFill>
                <a:latin typeface="Google Sans"/>
              </a:rPr>
              <a:t>Examples of Working Boards:</a:t>
            </a:r>
          </a:p>
          <a:p>
            <a:pPr marL="457200" indent="-457200">
              <a:buFont typeface="Wingdings" panose="05000000000000000000" pitchFamily="2" charset="2"/>
              <a:buChar char="Ø"/>
            </a:pPr>
            <a:r>
              <a:rPr lang="en-US" sz="2800">
                <a:solidFill>
                  <a:srgbClr val="202124"/>
                </a:solidFill>
                <a:latin typeface="Google Sans"/>
              </a:rPr>
              <a:t>Club Board</a:t>
            </a:r>
          </a:p>
          <a:p>
            <a:pPr marL="457200" indent="-457200">
              <a:buFont typeface="Wingdings" panose="05000000000000000000" pitchFamily="2" charset="2"/>
              <a:buChar char="Ø"/>
            </a:pPr>
            <a:r>
              <a:rPr lang="en-US" sz="2800">
                <a:solidFill>
                  <a:srgbClr val="202124"/>
                </a:solidFill>
                <a:latin typeface="Google Sans"/>
              </a:rPr>
              <a:t>Region Board</a:t>
            </a:r>
          </a:p>
          <a:p>
            <a:pPr marL="457200" indent="-457200">
              <a:buFont typeface="Wingdings" panose="05000000000000000000" pitchFamily="2" charset="2"/>
              <a:buChar char="Ø"/>
            </a:pPr>
            <a:r>
              <a:rPr lang="en-US" sz="2800">
                <a:solidFill>
                  <a:srgbClr val="202124"/>
                </a:solidFill>
                <a:latin typeface="Google Sans"/>
              </a:rPr>
              <a:t>Soroptimist International Board</a:t>
            </a:r>
            <a:endParaRPr lang="en-US" sz="2800"/>
          </a:p>
          <a:p>
            <a:endParaRPr lang="en-US"/>
          </a:p>
          <a:p>
            <a:endParaRPr lang="en-US"/>
          </a:p>
        </p:txBody>
      </p:sp>
      <p:pic>
        <p:nvPicPr>
          <p:cNvPr id="5" name="Picture 4" descr="A group of people working on a construction site&#10;&#10;Description automatically generated">
            <a:extLst>
              <a:ext uri="{FF2B5EF4-FFF2-40B4-BE49-F238E27FC236}">
                <a16:creationId xmlns:a16="http://schemas.microsoft.com/office/drawing/2014/main" id="{2ED39179-8EB3-D959-34AB-29425337A01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0" y="-20266"/>
            <a:ext cx="8534400" cy="10307266"/>
          </a:xfrm>
          <a:prstGeom prst="rect">
            <a:avLst/>
          </a:prstGeom>
        </p:spPr>
      </p:pic>
      <p:sp>
        <p:nvSpPr>
          <p:cNvPr id="6" name="TextBox 5">
            <a:extLst>
              <a:ext uri="{FF2B5EF4-FFF2-40B4-BE49-F238E27FC236}">
                <a16:creationId xmlns:a16="http://schemas.microsoft.com/office/drawing/2014/main" id="{2230191C-224A-7192-A8D1-C5386D53D768}"/>
              </a:ext>
            </a:extLst>
          </p:cNvPr>
          <p:cNvSpPr txBox="1"/>
          <p:nvPr/>
        </p:nvSpPr>
        <p:spPr>
          <a:xfrm>
            <a:off x="0" y="7294935"/>
            <a:ext cx="8534400" cy="230832"/>
          </a:xfrm>
          <a:prstGeom prst="rect">
            <a:avLst/>
          </a:prstGeom>
          <a:noFill/>
        </p:spPr>
        <p:txBody>
          <a:bodyPr wrap="square" rtlCol="0">
            <a:spAutoFit/>
          </a:bodyPr>
          <a:lstStyle/>
          <a:p>
            <a:r>
              <a:rPr lang="en-US" sz="900">
                <a:hlinkClick r:id="rId8" tooltip="https://www.flickr.com/photos/edvolunteers/4910770727"/>
              </a:rPr>
              <a:t>This Photo</a:t>
            </a:r>
            <a:r>
              <a:rPr lang="en-US" sz="900"/>
              <a:t> by Unknown Author is licensed under </a:t>
            </a:r>
            <a:r>
              <a:rPr lang="en-US" sz="900">
                <a:hlinkClick r:id="rId9" tooltip="https://creativecommons.org/licenses/by/3.0/"/>
              </a:rPr>
              <a:t>CC BY</a:t>
            </a:r>
            <a:endParaRPr lang="en-US" sz="900"/>
          </a:p>
        </p:txBody>
      </p:sp>
      <p:pic>
        <p:nvPicPr>
          <p:cNvPr id="7" name="Picture 6" descr="A person wearing a hard hat and goggles&#10;&#10;Description automatically generated">
            <a:extLst>
              <a:ext uri="{FF2B5EF4-FFF2-40B4-BE49-F238E27FC236}">
                <a16:creationId xmlns:a16="http://schemas.microsoft.com/office/drawing/2014/main" id="{3B977E4E-A57E-B77C-B837-AE26C535D12A}"/>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0" y="0"/>
            <a:ext cx="8534400" cy="10287000"/>
          </a:xfrm>
          <a:prstGeom prst="rect">
            <a:avLst/>
          </a:prstGeom>
        </p:spPr>
      </p:pic>
    </p:spTree>
    <p:extLst>
      <p:ext uri="{BB962C8B-B14F-4D97-AF65-F5344CB8AC3E}">
        <p14:creationId xmlns:p14="http://schemas.microsoft.com/office/powerpoint/2010/main" val="1248932670"/>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33535-1134-957A-C734-525C46F78F7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197E3A1-0756-E85E-42D6-7B147F9010F3}"/>
              </a:ext>
            </a:extLst>
          </p:cNvPr>
          <p:cNvGrpSpPr/>
          <p:nvPr/>
        </p:nvGrpSpPr>
        <p:grpSpPr>
          <a:xfrm>
            <a:off x="0" y="292320"/>
            <a:ext cx="7124416" cy="9994680"/>
            <a:chOff x="0" y="0"/>
            <a:chExt cx="4816593" cy="471737"/>
          </a:xfrm>
        </p:grpSpPr>
        <p:sp>
          <p:nvSpPr>
            <p:cNvPr id="3" name="Freeform 3">
              <a:extLst>
                <a:ext uri="{FF2B5EF4-FFF2-40B4-BE49-F238E27FC236}">
                  <a16:creationId xmlns:a16="http://schemas.microsoft.com/office/drawing/2014/main" id="{02391DFC-6864-99C6-3D61-3D5890C21D7B}"/>
                </a:ext>
              </a:extLst>
            </p:cNvPr>
            <p:cNvSpPr/>
            <p:nvPr/>
          </p:nvSpPr>
          <p:spPr>
            <a:xfrm>
              <a:off x="0" y="0"/>
              <a:ext cx="4816592" cy="471737"/>
            </a:xfrm>
            <a:custGeom>
              <a:avLst/>
              <a:gdLst/>
              <a:ahLst/>
              <a:cxnLst/>
              <a:rect l="l" t="t" r="r" b="b"/>
              <a:pathLst>
                <a:path w="4816592" h="471737">
                  <a:moveTo>
                    <a:pt x="0" y="0"/>
                  </a:moveTo>
                  <a:lnTo>
                    <a:pt x="4816592" y="0"/>
                  </a:lnTo>
                  <a:lnTo>
                    <a:pt x="4816592" y="471737"/>
                  </a:lnTo>
                  <a:lnTo>
                    <a:pt x="0" y="471737"/>
                  </a:lnTo>
                  <a:close/>
                </a:path>
              </a:pathLst>
            </a:custGeom>
            <a:solidFill>
              <a:srgbClr val="293374"/>
            </a:solidFill>
          </p:spPr>
          <p:txBody>
            <a:bodyPr/>
            <a:lstStyle/>
            <a:p>
              <a:endParaRPr lang="en-US"/>
            </a:p>
          </p:txBody>
        </p:sp>
        <p:sp>
          <p:nvSpPr>
            <p:cNvPr id="4" name="TextBox 4">
              <a:extLst>
                <a:ext uri="{FF2B5EF4-FFF2-40B4-BE49-F238E27FC236}">
                  <a16:creationId xmlns:a16="http://schemas.microsoft.com/office/drawing/2014/main" id="{9A45C5A9-17D7-C7A6-BEA7-CF1F75AD05B1}"/>
                </a:ext>
              </a:extLst>
            </p:cNvPr>
            <p:cNvSpPr txBox="1"/>
            <p:nvPr/>
          </p:nvSpPr>
          <p:spPr>
            <a:xfrm>
              <a:off x="0" y="-47625"/>
              <a:ext cx="4816593" cy="519362"/>
            </a:xfrm>
            <a:prstGeom prst="rect">
              <a:avLst/>
            </a:prstGeom>
          </p:spPr>
          <p:txBody>
            <a:bodyPr lIns="50800" tIns="50800" rIns="50800" bIns="50800" rtlCol="0" anchor="ctr"/>
            <a:lstStyle/>
            <a:p>
              <a:pPr marL="323850" lvl="1" indent="-161925" algn="ctr">
                <a:lnSpc>
                  <a:spcPts val="2100"/>
                </a:lnSpc>
                <a:buFont typeface="Arial"/>
                <a:buChar char="•"/>
              </a:pPr>
              <a:endParaRPr/>
            </a:p>
          </p:txBody>
        </p:sp>
      </p:grpSp>
      <p:grpSp>
        <p:nvGrpSpPr>
          <p:cNvPr id="9" name="Group 9">
            <a:extLst>
              <a:ext uri="{FF2B5EF4-FFF2-40B4-BE49-F238E27FC236}">
                <a16:creationId xmlns:a16="http://schemas.microsoft.com/office/drawing/2014/main" id="{612BFAA4-78FC-AF6A-4038-352B2C66B6F1}"/>
              </a:ext>
            </a:extLst>
          </p:cNvPr>
          <p:cNvGrpSpPr/>
          <p:nvPr/>
        </p:nvGrpSpPr>
        <p:grpSpPr>
          <a:xfrm>
            <a:off x="15738227" y="542156"/>
            <a:ext cx="1521073" cy="973088"/>
            <a:chOff x="0" y="0"/>
            <a:chExt cx="2028098" cy="1297451"/>
          </a:xfrm>
        </p:grpSpPr>
        <p:sp>
          <p:nvSpPr>
            <p:cNvPr id="10" name="Freeform 10">
              <a:extLst>
                <a:ext uri="{FF2B5EF4-FFF2-40B4-BE49-F238E27FC236}">
                  <a16:creationId xmlns:a16="http://schemas.microsoft.com/office/drawing/2014/main" id="{0EDF9813-592D-03DC-570C-D6641CDCCC6E}"/>
                </a:ext>
              </a:extLst>
            </p:cNvPr>
            <p:cNvSpPr/>
            <p:nvPr/>
          </p:nvSpPr>
          <p:spPr>
            <a:xfrm>
              <a:off x="956635" y="431332"/>
              <a:ext cx="1071462" cy="473392"/>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5EC2B6F7-072E-C0D3-6EB6-FD290C112DD7}"/>
                </a:ext>
              </a:extLst>
            </p:cNvPr>
            <p:cNvSpPr/>
            <p:nvPr/>
          </p:nvSpPr>
          <p:spPr>
            <a:xfrm>
              <a:off x="0" y="0"/>
              <a:ext cx="795532" cy="1297451"/>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5"/>
              <a:stretch>
                <a:fillRect/>
              </a:stretch>
            </a:blipFill>
          </p:spPr>
          <p:txBody>
            <a:bodyPr/>
            <a:lstStyle/>
            <a:p>
              <a:endParaRPr lang="en-US"/>
            </a:p>
          </p:txBody>
        </p:sp>
      </p:grpSp>
      <p:sp>
        <p:nvSpPr>
          <p:cNvPr id="15" name="TextBox 15">
            <a:extLst>
              <a:ext uri="{FF2B5EF4-FFF2-40B4-BE49-F238E27FC236}">
                <a16:creationId xmlns:a16="http://schemas.microsoft.com/office/drawing/2014/main" id="{DD217F40-B0E1-4169-B100-5172BB689B88}"/>
              </a:ext>
            </a:extLst>
          </p:cNvPr>
          <p:cNvSpPr txBox="1"/>
          <p:nvPr/>
        </p:nvSpPr>
        <p:spPr>
          <a:xfrm>
            <a:off x="1028700" y="9258300"/>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a:solidFill>
                  <a:srgbClr val="E68574"/>
                </a:solidFill>
                <a:latin typeface="Effra 1"/>
              </a:rPr>
              <a:t>2024 SIA REGION CONFERENCE</a:t>
            </a:r>
          </a:p>
        </p:txBody>
      </p:sp>
      <p:pic>
        <p:nvPicPr>
          <p:cNvPr id="16" name="Picture 15">
            <a:extLst>
              <a:ext uri="{FF2B5EF4-FFF2-40B4-BE49-F238E27FC236}">
                <a16:creationId xmlns:a16="http://schemas.microsoft.com/office/drawing/2014/main" id="{A509F03B-44BB-E949-83C8-A632690F1560}"/>
              </a:ext>
            </a:extLst>
          </p:cNvPr>
          <p:cNvPicPr>
            <a:picLocks noChangeAspect="1"/>
          </p:cNvPicPr>
          <p:nvPr/>
        </p:nvPicPr>
        <p:blipFill>
          <a:blip r:embed="rId6"/>
          <a:stretch>
            <a:fillRect/>
          </a:stretch>
        </p:blipFill>
        <p:spPr>
          <a:xfrm>
            <a:off x="609600" y="1220699"/>
            <a:ext cx="6232291" cy="7015041"/>
          </a:xfrm>
          <a:prstGeom prst="rect">
            <a:avLst/>
          </a:prstGeom>
        </p:spPr>
      </p:pic>
      <p:sp>
        <p:nvSpPr>
          <p:cNvPr id="17" name="Text Placeholder 2">
            <a:extLst>
              <a:ext uri="{FF2B5EF4-FFF2-40B4-BE49-F238E27FC236}">
                <a16:creationId xmlns:a16="http://schemas.microsoft.com/office/drawing/2014/main" id="{DF0EE884-CE96-14FA-50C1-8862EF295160}"/>
              </a:ext>
            </a:extLst>
          </p:cNvPr>
          <p:cNvSpPr txBox="1">
            <a:spLocks/>
          </p:cNvSpPr>
          <p:nvPr/>
        </p:nvSpPr>
        <p:spPr>
          <a:xfrm>
            <a:off x="9334499" y="1220699"/>
            <a:ext cx="7924800" cy="8411344"/>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a:t>Strategic Boards:</a:t>
            </a:r>
          </a:p>
          <a:p>
            <a:endParaRPr lang="en-US" sz="4400" b="1" i="1"/>
          </a:p>
          <a:p>
            <a:pPr marL="571500" indent="-571500">
              <a:buFont typeface="Wingdings" panose="05000000000000000000" pitchFamily="2" charset="2"/>
              <a:buChar char="Ø"/>
            </a:pPr>
            <a:r>
              <a:rPr lang="en-US" sz="3600" b="0" i="0">
                <a:solidFill>
                  <a:srgbClr val="202124"/>
                </a:solidFill>
                <a:effectLst/>
              </a:rPr>
              <a:t>A strategic board is responsible for setting the organization’s strategic direction and ensuring it is aligned with its mission and values. The board also monitors the implementation of the strategic plan and oversees the use and development of resources.</a:t>
            </a:r>
          </a:p>
          <a:p>
            <a:pPr marL="571500" indent="-571500">
              <a:buFont typeface="Wingdings" panose="05000000000000000000" pitchFamily="2" charset="2"/>
              <a:buChar char="Ø"/>
            </a:pPr>
            <a:endParaRPr lang="en-US" sz="3600">
              <a:solidFill>
                <a:srgbClr val="202124"/>
              </a:solidFill>
              <a:latin typeface="Google Sans"/>
            </a:endParaRPr>
          </a:p>
          <a:p>
            <a:pPr marL="571500" indent="-571500">
              <a:buFont typeface="Wingdings" panose="05000000000000000000" pitchFamily="2" charset="2"/>
              <a:buChar char="Ø"/>
            </a:pPr>
            <a:endParaRPr lang="en-US" sz="3600" b="1" i="1">
              <a:solidFill>
                <a:srgbClr val="202124"/>
              </a:solidFill>
              <a:latin typeface="Google Sans"/>
            </a:endParaRPr>
          </a:p>
          <a:p>
            <a:r>
              <a:rPr lang="en-US" sz="3600" b="1">
                <a:solidFill>
                  <a:srgbClr val="202124"/>
                </a:solidFill>
                <a:latin typeface="Google Sans"/>
              </a:rPr>
              <a:t>Examples of Working Boards:</a:t>
            </a:r>
          </a:p>
          <a:p>
            <a:pPr marL="457200" indent="-457200">
              <a:buFont typeface="Wingdings" panose="05000000000000000000" pitchFamily="2" charset="2"/>
              <a:buChar char="Ø"/>
            </a:pPr>
            <a:r>
              <a:rPr lang="en-US" sz="3600">
                <a:solidFill>
                  <a:srgbClr val="202124"/>
                </a:solidFill>
                <a:latin typeface="Google Sans"/>
              </a:rPr>
              <a:t>SIA’s Federation Board of Directors</a:t>
            </a:r>
            <a:endParaRPr lang="en-US" sz="3600"/>
          </a:p>
          <a:p>
            <a:endParaRPr lang="en-US"/>
          </a:p>
          <a:p>
            <a:endParaRPr lang="en-US"/>
          </a:p>
        </p:txBody>
      </p:sp>
      <p:pic>
        <p:nvPicPr>
          <p:cNvPr id="5" name="Picture 4" descr="A person looking at a diagram on a wall&#10;&#10;Description automatically generated">
            <a:extLst>
              <a:ext uri="{FF2B5EF4-FFF2-40B4-BE49-F238E27FC236}">
                <a16:creationId xmlns:a16="http://schemas.microsoft.com/office/drawing/2014/main" id="{F1135C48-0415-4CE7-D07C-05F473CBBB1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51717" y="292320"/>
            <a:ext cx="8439952" cy="9994680"/>
          </a:xfrm>
          <a:prstGeom prst="rect">
            <a:avLst/>
          </a:prstGeom>
        </p:spPr>
      </p:pic>
      <p:pic>
        <p:nvPicPr>
          <p:cNvPr id="6" name="Picture 5">
            <a:extLst>
              <a:ext uri="{FF2B5EF4-FFF2-40B4-BE49-F238E27FC236}">
                <a16:creationId xmlns:a16="http://schemas.microsoft.com/office/drawing/2014/main" id="{7B6BF0B1-EE5D-9371-468B-349FDA1413F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 y="0"/>
            <a:ext cx="9213673" cy="10268101"/>
          </a:xfrm>
          <a:prstGeom prst="rect">
            <a:avLst/>
          </a:prstGeom>
        </p:spPr>
      </p:pic>
    </p:spTree>
    <p:extLst>
      <p:ext uri="{BB962C8B-B14F-4D97-AF65-F5344CB8AC3E}">
        <p14:creationId xmlns:p14="http://schemas.microsoft.com/office/powerpoint/2010/main" val="244198567"/>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logos&#10;&#10;Description automatically generated">
            <a:extLst>
              <a:ext uri="{FF2B5EF4-FFF2-40B4-BE49-F238E27FC236}">
                <a16:creationId xmlns:a16="http://schemas.microsoft.com/office/drawing/2014/main" id="{C059F930-C1DF-E8D5-CD48-5E9424A3BAC0}"/>
              </a:ext>
            </a:extLst>
          </p:cNvPr>
          <p:cNvPicPr>
            <a:picLocks noChangeAspect="1"/>
          </p:cNvPicPr>
          <p:nvPr/>
        </p:nvPicPr>
        <p:blipFill>
          <a:blip r:embed="rId3"/>
          <a:stretch>
            <a:fillRect/>
          </a:stretch>
        </p:blipFill>
        <p:spPr>
          <a:xfrm>
            <a:off x="1809586" y="1949669"/>
            <a:ext cx="14658975" cy="6242050"/>
          </a:xfrm>
          <a:prstGeom prst="rect">
            <a:avLst/>
          </a:prstGeom>
        </p:spPr>
      </p:pic>
    </p:spTree>
    <p:extLst>
      <p:ext uri="{BB962C8B-B14F-4D97-AF65-F5344CB8AC3E}">
        <p14:creationId xmlns:p14="http://schemas.microsoft.com/office/powerpoint/2010/main" val="4225031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261FF-3FD2-2D87-2C85-EE180D0C883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F0E3243-D20D-0909-C78C-01B59DB49B7D}"/>
              </a:ext>
            </a:extLst>
          </p:cNvPr>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a:extLst>
              <a:ext uri="{FF2B5EF4-FFF2-40B4-BE49-F238E27FC236}">
                <a16:creationId xmlns:a16="http://schemas.microsoft.com/office/drawing/2014/main" id="{59D5D715-6381-4378-91C4-B4E2046C8EA3}"/>
              </a:ext>
            </a:extLst>
          </p:cNvPr>
          <p:cNvGrpSpPr/>
          <p:nvPr/>
        </p:nvGrpSpPr>
        <p:grpSpPr>
          <a:xfrm>
            <a:off x="0" y="19773"/>
            <a:ext cx="3962400" cy="9390927"/>
            <a:chOff x="0" y="0"/>
            <a:chExt cx="683297" cy="2709333"/>
          </a:xfrm>
        </p:grpSpPr>
        <p:sp>
          <p:nvSpPr>
            <p:cNvPr id="4" name="Freeform 4">
              <a:extLst>
                <a:ext uri="{FF2B5EF4-FFF2-40B4-BE49-F238E27FC236}">
                  <a16:creationId xmlns:a16="http://schemas.microsoft.com/office/drawing/2014/main" id="{3C77D6A6-6974-204A-10C1-78C8FB03A55E}"/>
                </a:ext>
              </a:extLst>
            </p:cNvPr>
            <p:cNvSpPr/>
            <p:nvPr/>
          </p:nvSpPr>
          <p:spPr>
            <a:xfrm>
              <a:off x="0" y="0"/>
              <a:ext cx="683297" cy="2709333"/>
            </a:xfrm>
            <a:custGeom>
              <a:avLst/>
              <a:gdLst/>
              <a:ahLst/>
              <a:cxnLst/>
              <a:rect l="l" t="t" r="r" b="b"/>
              <a:pathLst>
                <a:path w="683297" h="2709333">
                  <a:moveTo>
                    <a:pt x="0" y="0"/>
                  </a:moveTo>
                  <a:lnTo>
                    <a:pt x="683297" y="0"/>
                  </a:lnTo>
                  <a:lnTo>
                    <a:pt x="683297" y="2709333"/>
                  </a:lnTo>
                  <a:lnTo>
                    <a:pt x="0" y="2709333"/>
                  </a:lnTo>
                  <a:close/>
                </a:path>
              </a:pathLst>
            </a:custGeom>
            <a:solidFill>
              <a:srgbClr val="293374"/>
            </a:solidFill>
          </p:spPr>
          <p:txBody>
            <a:bodyPr/>
            <a:lstStyle/>
            <a:p>
              <a:endParaRPr lang="en-US"/>
            </a:p>
          </p:txBody>
        </p:sp>
        <p:sp>
          <p:nvSpPr>
            <p:cNvPr id="5" name="TextBox 5">
              <a:extLst>
                <a:ext uri="{FF2B5EF4-FFF2-40B4-BE49-F238E27FC236}">
                  <a16:creationId xmlns:a16="http://schemas.microsoft.com/office/drawing/2014/main" id="{605FE608-9BB2-7358-4BE8-A21F19722ED1}"/>
                </a:ext>
              </a:extLst>
            </p:cNvPr>
            <p:cNvSpPr txBox="1"/>
            <p:nvPr/>
          </p:nvSpPr>
          <p:spPr>
            <a:xfrm>
              <a:off x="0" y="-47625"/>
              <a:ext cx="683297" cy="2756958"/>
            </a:xfrm>
            <a:prstGeom prst="rect">
              <a:avLst/>
            </a:prstGeom>
          </p:spPr>
          <p:txBody>
            <a:bodyPr lIns="50800" tIns="50800" rIns="50800" bIns="50800" rtlCol="0" anchor="ctr"/>
            <a:lstStyle/>
            <a:p>
              <a:pPr algn="ctr">
                <a:lnSpc>
                  <a:spcPts val="2100"/>
                </a:lnSpc>
              </a:pPr>
              <a:endParaRPr/>
            </a:p>
          </p:txBody>
        </p:sp>
      </p:grpSp>
      <p:grpSp>
        <p:nvGrpSpPr>
          <p:cNvPr id="11" name="Group 11">
            <a:extLst>
              <a:ext uri="{FF2B5EF4-FFF2-40B4-BE49-F238E27FC236}">
                <a16:creationId xmlns:a16="http://schemas.microsoft.com/office/drawing/2014/main" id="{8EB7FF9C-A97B-49BA-6CAE-7E6941A020A2}"/>
              </a:ext>
            </a:extLst>
          </p:cNvPr>
          <p:cNvGrpSpPr/>
          <p:nvPr/>
        </p:nvGrpSpPr>
        <p:grpSpPr>
          <a:xfrm>
            <a:off x="15738227" y="542156"/>
            <a:ext cx="1521073" cy="973088"/>
            <a:chOff x="0" y="0"/>
            <a:chExt cx="2028098" cy="1297451"/>
          </a:xfrm>
        </p:grpSpPr>
        <p:sp>
          <p:nvSpPr>
            <p:cNvPr id="12" name="Freeform 12">
              <a:extLst>
                <a:ext uri="{FF2B5EF4-FFF2-40B4-BE49-F238E27FC236}">
                  <a16:creationId xmlns:a16="http://schemas.microsoft.com/office/drawing/2014/main" id="{A44CA141-B677-CF39-2A71-42FD31328AB3}"/>
                </a:ext>
              </a:extLst>
            </p:cNvPr>
            <p:cNvSpPr/>
            <p:nvPr/>
          </p:nvSpPr>
          <p:spPr>
            <a:xfrm>
              <a:off x="956635" y="431332"/>
              <a:ext cx="1071462" cy="473392"/>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D32BF7F3-86EF-5BC5-7E69-B8A550FBF836}"/>
                </a:ext>
              </a:extLst>
            </p:cNvPr>
            <p:cNvSpPr/>
            <p:nvPr/>
          </p:nvSpPr>
          <p:spPr>
            <a:xfrm>
              <a:off x="0" y="0"/>
              <a:ext cx="795532" cy="1297451"/>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7"/>
              <a:stretch>
                <a:fillRect/>
              </a:stretch>
            </a:blipFill>
          </p:spPr>
          <p:txBody>
            <a:bodyPr/>
            <a:lstStyle/>
            <a:p>
              <a:endParaRPr lang="en-US"/>
            </a:p>
          </p:txBody>
        </p:sp>
      </p:grpSp>
      <p:sp>
        <p:nvSpPr>
          <p:cNvPr id="17" name="TextBox 17">
            <a:extLst>
              <a:ext uri="{FF2B5EF4-FFF2-40B4-BE49-F238E27FC236}">
                <a16:creationId xmlns:a16="http://schemas.microsoft.com/office/drawing/2014/main" id="{AF45097D-FBDA-B5EB-2860-77D3B3D45A41}"/>
              </a:ext>
            </a:extLst>
          </p:cNvPr>
          <p:cNvSpPr txBox="1"/>
          <p:nvPr/>
        </p:nvSpPr>
        <p:spPr>
          <a:xfrm>
            <a:off x="1028700" y="9595520"/>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a:solidFill>
                  <a:srgbClr val="E68574"/>
                </a:solidFill>
                <a:latin typeface="Effra 1"/>
              </a:rPr>
              <a:t>2024 SIA REGION CONFERENCE</a:t>
            </a:r>
          </a:p>
        </p:txBody>
      </p:sp>
      <p:pic>
        <p:nvPicPr>
          <p:cNvPr id="20" name="Picture 19" descr="A diagram of a person&#10;&#10;Description automatically generated">
            <a:extLst>
              <a:ext uri="{FF2B5EF4-FFF2-40B4-BE49-F238E27FC236}">
                <a16:creationId xmlns:a16="http://schemas.microsoft.com/office/drawing/2014/main" id="{65BE7D2B-736D-5638-FE7B-310D915076E2}"/>
              </a:ext>
            </a:extLst>
          </p:cNvPr>
          <p:cNvPicPr>
            <a:picLocks noChangeAspect="1"/>
          </p:cNvPicPr>
          <p:nvPr/>
        </p:nvPicPr>
        <p:blipFill>
          <a:blip r:embed="rId8"/>
          <a:stretch>
            <a:fillRect/>
          </a:stretch>
        </p:blipFill>
        <p:spPr>
          <a:xfrm>
            <a:off x="0" y="1680319"/>
            <a:ext cx="18135600" cy="7405836"/>
          </a:xfrm>
          <a:prstGeom prst="rect">
            <a:avLst/>
          </a:prstGeom>
        </p:spPr>
      </p:pic>
      <p:sp>
        <p:nvSpPr>
          <p:cNvPr id="6" name="TextBox 5">
            <a:extLst>
              <a:ext uri="{FF2B5EF4-FFF2-40B4-BE49-F238E27FC236}">
                <a16:creationId xmlns:a16="http://schemas.microsoft.com/office/drawing/2014/main" id="{168E5FCF-309A-E3C0-BC95-32C6E8E8EA0B}"/>
              </a:ext>
            </a:extLst>
          </p:cNvPr>
          <p:cNvSpPr txBox="1"/>
          <p:nvPr/>
        </p:nvSpPr>
        <p:spPr>
          <a:xfrm>
            <a:off x="4006849" y="612775"/>
            <a:ext cx="1117599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tx2"/>
                </a:solidFill>
                <a:ea typeface="Calibri"/>
                <a:cs typeface="Calibri"/>
              </a:rPr>
              <a:t>Soroptimist International of the Americas, Inc. </a:t>
            </a:r>
          </a:p>
        </p:txBody>
      </p:sp>
    </p:spTree>
    <p:extLst>
      <p:ext uri="{BB962C8B-B14F-4D97-AF65-F5344CB8AC3E}">
        <p14:creationId xmlns:p14="http://schemas.microsoft.com/office/powerpoint/2010/main" val="3527620227"/>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EFEB"/>
        </a:solidFill>
        <a:effectLst/>
      </p:bgPr>
    </p:bg>
    <p:spTree>
      <p:nvGrpSpPr>
        <p:cNvPr id="1" name="">
          <a:extLst>
            <a:ext uri="{FF2B5EF4-FFF2-40B4-BE49-F238E27FC236}">
              <a16:creationId xmlns:a16="http://schemas.microsoft.com/office/drawing/2014/main" id="{94178D19-A930-4236-0D21-E4D53627E3F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55A7CB0-FD5A-CE53-0538-93D1B972EAE5}"/>
              </a:ext>
            </a:extLst>
          </p:cNvPr>
          <p:cNvGrpSpPr/>
          <p:nvPr/>
        </p:nvGrpSpPr>
        <p:grpSpPr>
          <a:xfrm>
            <a:off x="0" y="190500"/>
            <a:ext cx="7260992" cy="10363414"/>
            <a:chOff x="0" y="0"/>
            <a:chExt cx="4816593" cy="471737"/>
          </a:xfrm>
        </p:grpSpPr>
        <p:sp>
          <p:nvSpPr>
            <p:cNvPr id="3" name="Freeform 3">
              <a:extLst>
                <a:ext uri="{FF2B5EF4-FFF2-40B4-BE49-F238E27FC236}">
                  <a16:creationId xmlns:a16="http://schemas.microsoft.com/office/drawing/2014/main" id="{F5760AE1-BF9E-B51C-0A02-17AB01AA97D1}"/>
                </a:ext>
              </a:extLst>
            </p:cNvPr>
            <p:cNvSpPr/>
            <p:nvPr/>
          </p:nvSpPr>
          <p:spPr>
            <a:xfrm>
              <a:off x="0" y="0"/>
              <a:ext cx="4816592" cy="471737"/>
            </a:xfrm>
            <a:custGeom>
              <a:avLst/>
              <a:gdLst/>
              <a:ahLst/>
              <a:cxnLst/>
              <a:rect l="l" t="t" r="r" b="b"/>
              <a:pathLst>
                <a:path w="4816592" h="471737">
                  <a:moveTo>
                    <a:pt x="0" y="0"/>
                  </a:moveTo>
                  <a:lnTo>
                    <a:pt x="4816592" y="0"/>
                  </a:lnTo>
                  <a:lnTo>
                    <a:pt x="4816592" y="471737"/>
                  </a:lnTo>
                  <a:lnTo>
                    <a:pt x="0" y="471737"/>
                  </a:lnTo>
                  <a:close/>
                </a:path>
              </a:pathLst>
            </a:custGeom>
            <a:solidFill>
              <a:srgbClr val="293374"/>
            </a:solidFill>
          </p:spPr>
          <p:txBody>
            <a:bodyPr/>
            <a:lstStyle/>
            <a:p>
              <a:endParaRPr lang="en-US"/>
            </a:p>
          </p:txBody>
        </p:sp>
        <p:sp>
          <p:nvSpPr>
            <p:cNvPr id="4" name="TextBox 4">
              <a:extLst>
                <a:ext uri="{FF2B5EF4-FFF2-40B4-BE49-F238E27FC236}">
                  <a16:creationId xmlns:a16="http://schemas.microsoft.com/office/drawing/2014/main" id="{759D40D9-0B89-420C-A92A-C204C2D78A0D}"/>
                </a:ext>
              </a:extLst>
            </p:cNvPr>
            <p:cNvSpPr txBox="1"/>
            <p:nvPr/>
          </p:nvSpPr>
          <p:spPr>
            <a:xfrm>
              <a:off x="0" y="-47625"/>
              <a:ext cx="4816593" cy="519362"/>
            </a:xfrm>
            <a:prstGeom prst="rect">
              <a:avLst/>
            </a:prstGeom>
          </p:spPr>
          <p:txBody>
            <a:bodyPr lIns="50800" tIns="50800" rIns="50800" bIns="50800" rtlCol="0" anchor="ctr"/>
            <a:lstStyle/>
            <a:p>
              <a:pPr marL="323850" lvl="1" indent="-161925" algn="ctr">
                <a:lnSpc>
                  <a:spcPts val="2100"/>
                </a:lnSpc>
                <a:buFont typeface="Arial"/>
                <a:buChar char="•"/>
              </a:pPr>
              <a:endParaRPr/>
            </a:p>
          </p:txBody>
        </p:sp>
      </p:grpSp>
      <p:grpSp>
        <p:nvGrpSpPr>
          <p:cNvPr id="9" name="Group 9">
            <a:extLst>
              <a:ext uri="{FF2B5EF4-FFF2-40B4-BE49-F238E27FC236}">
                <a16:creationId xmlns:a16="http://schemas.microsoft.com/office/drawing/2014/main" id="{B174B499-1FFB-6CBF-83B1-5E7FB77CDE25}"/>
              </a:ext>
            </a:extLst>
          </p:cNvPr>
          <p:cNvGrpSpPr/>
          <p:nvPr/>
        </p:nvGrpSpPr>
        <p:grpSpPr>
          <a:xfrm>
            <a:off x="15738227" y="542156"/>
            <a:ext cx="1521073" cy="973088"/>
            <a:chOff x="0" y="0"/>
            <a:chExt cx="2028098" cy="1297451"/>
          </a:xfrm>
        </p:grpSpPr>
        <p:sp>
          <p:nvSpPr>
            <p:cNvPr id="10" name="Freeform 10">
              <a:extLst>
                <a:ext uri="{FF2B5EF4-FFF2-40B4-BE49-F238E27FC236}">
                  <a16:creationId xmlns:a16="http://schemas.microsoft.com/office/drawing/2014/main" id="{420A83B6-7BA8-12DE-B6F5-FCC79B9E576A}"/>
                </a:ext>
              </a:extLst>
            </p:cNvPr>
            <p:cNvSpPr/>
            <p:nvPr/>
          </p:nvSpPr>
          <p:spPr>
            <a:xfrm>
              <a:off x="956635" y="431332"/>
              <a:ext cx="1071462" cy="473392"/>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1E8FB416-B680-2EF5-3E12-FA34DB7871EC}"/>
                </a:ext>
              </a:extLst>
            </p:cNvPr>
            <p:cNvSpPr/>
            <p:nvPr/>
          </p:nvSpPr>
          <p:spPr>
            <a:xfrm>
              <a:off x="0" y="0"/>
              <a:ext cx="795532" cy="1297451"/>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5"/>
              <a:stretch>
                <a:fillRect/>
              </a:stretch>
            </a:blipFill>
          </p:spPr>
          <p:txBody>
            <a:bodyPr/>
            <a:lstStyle/>
            <a:p>
              <a:endParaRPr lang="en-US"/>
            </a:p>
          </p:txBody>
        </p:sp>
      </p:grpSp>
      <p:sp>
        <p:nvSpPr>
          <p:cNvPr id="15" name="TextBox 15">
            <a:extLst>
              <a:ext uri="{FF2B5EF4-FFF2-40B4-BE49-F238E27FC236}">
                <a16:creationId xmlns:a16="http://schemas.microsoft.com/office/drawing/2014/main" id="{3924A59F-279B-D23D-DCC0-6A848A702C7F}"/>
              </a:ext>
            </a:extLst>
          </p:cNvPr>
          <p:cNvSpPr txBox="1"/>
          <p:nvPr/>
        </p:nvSpPr>
        <p:spPr>
          <a:xfrm>
            <a:off x="1028700" y="9258300"/>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a:solidFill>
                  <a:srgbClr val="E68574"/>
                </a:solidFill>
                <a:latin typeface="Effra 1"/>
              </a:rPr>
              <a:t>2024 SIA REGION CONFERENCE</a:t>
            </a:r>
          </a:p>
        </p:txBody>
      </p:sp>
      <p:pic>
        <p:nvPicPr>
          <p:cNvPr id="5" name="Picture 4">
            <a:extLst>
              <a:ext uri="{FF2B5EF4-FFF2-40B4-BE49-F238E27FC236}">
                <a16:creationId xmlns:a16="http://schemas.microsoft.com/office/drawing/2014/main" id="{3C85531B-24F2-3D11-B53A-C374B32056ED}"/>
              </a:ext>
            </a:extLst>
          </p:cNvPr>
          <p:cNvPicPr>
            <a:picLocks noChangeAspect="1"/>
          </p:cNvPicPr>
          <p:nvPr/>
        </p:nvPicPr>
        <p:blipFill>
          <a:blip r:embed="rId6">
            <a:extLst>
              <a:ext uri="{28A0092B-C50C-407E-A947-70E740481C1C}">
                <a14:useLocalDpi xmlns:a14="http://schemas.microsoft.com/office/drawing/2010/main" val="0"/>
              </a:ext>
            </a:extLst>
          </a:blip>
          <a:srcRect l="17844" r="17844"/>
          <a:stretch/>
        </p:blipFill>
        <p:spPr>
          <a:xfrm>
            <a:off x="266700" y="1317999"/>
            <a:ext cx="6994290" cy="7513205"/>
          </a:xfrm>
          <a:prstGeom prst="ellipse">
            <a:avLst/>
          </a:prstGeom>
          <a:ln>
            <a:noFill/>
          </a:ln>
          <a:effectLst>
            <a:softEdge rad="112500"/>
          </a:effectLst>
        </p:spPr>
      </p:pic>
      <p:sp>
        <p:nvSpPr>
          <p:cNvPr id="6" name="Text Placeholder 4">
            <a:extLst>
              <a:ext uri="{FF2B5EF4-FFF2-40B4-BE49-F238E27FC236}">
                <a16:creationId xmlns:a16="http://schemas.microsoft.com/office/drawing/2014/main" id="{59FC108E-AC23-2427-B947-C91A32C7025A}"/>
              </a:ext>
            </a:extLst>
          </p:cNvPr>
          <p:cNvSpPr txBox="1">
            <a:spLocks/>
          </p:cNvSpPr>
          <p:nvPr/>
        </p:nvSpPr>
        <p:spPr>
          <a:xfrm>
            <a:off x="8458200" y="1790700"/>
            <a:ext cx="9601200" cy="7086600"/>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a:solidFill>
                  <a:schemeClr val="tx1"/>
                </a:solidFill>
              </a:rPr>
              <a:t>SIA Board of Directors</a:t>
            </a:r>
          </a:p>
          <a:p>
            <a:endParaRPr lang="en-US" sz="5400">
              <a:solidFill>
                <a:schemeClr val="tx1"/>
              </a:solidFill>
            </a:endParaRPr>
          </a:p>
          <a:p>
            <a:endParaRPr lang="en-US" sz="5400">
              <a:solidFill>
                <a:schemeClr val="tx1"/>
              </a:solidFill>
            </a:endParaRPr>
          </a:p>
          <a:p>
            <a:pPr marL="457200" indent="-457200">
              <a:buFont typeface="Wingdings" panose="05000000000000000000" pitchFamily="2" charset="2"/>
              <a:buChar char="Ø"/>
            </a:pPr>
            <a:r>
              <a:rPr lang="en-US" sz="5400">
                <a:solidFill>
                  <a:schemeClr val="tx1"/>
                </a:solidFill>
              </a:rPr>
              <a:t>Elected from membership</a:t>
            </a:r>
          </a:p>
          <a:p>
            <a:pPr marL="457200" indent="-457200">
              <a:buFont typeface="Wingdings" panose="05000000000000000000" pitchFamily="2" charset="2"/>
              <a:buChar char="Ø"/>
            </a:pPr>
            <a:endParaRPr lang="en-US" sz="5400">
              <a:solidFill>
                <a:schemeClr val="tx1"/>
              </a:solidFill>
            </a:endParaRPr>
          </a:p>
          <a:p>
            <a:pPr marL="457200" indent="-457200">
              <a:buFont typeface="Wingdings" panose="05000000000000000000" pitchFamily="2" charset="2"/>
              <a:buChar char="Ø"/>
            </a:pPr>
            <a:r>
              <a:rPr lang="en-US" sz="5400">
                <a:solidFill>
                  <a:schemeClr val="tx1"/>
                </a:solidFill>
              </a:rPr>
              <a:t>Representative </a:t>
            </a:r>
            <a:r>
              <a:rPr lang="en-US" sz="5400" b="1">
                <a:solidFill>
                  <a:schemeClr val="tx1"/>
                </a:solidFill>
              </a:rPr>
              <a:t>“OF” </a:t>
            </a:r>
            <a:r>
              <a:rPr lang="en-US" sz="5400">
                <a:solidFill>
                  <a:schemeClr val="tx1"/>
                </a:solidFill>
              </a:rPr>
              <a:t>not </a:t>
            </a:r>
            <a:r>
              <a:rPr lang="en-US" sz="5400" b="1">
                <a:solidFill>
                  <a:schemeClr val="tx1"/>
                </a:solidFill>
              </a:rPr>
              <a:t>FOR</a:t>
            </a:r>
          </a:p>
          <a:p>
            <a:endParaRPr lang="en-US" sz="5400">
              <a:solidFill>
                <a:schemeClr val="tx1"/>
              </a:solidFill>
            </a:endParaRPr>
          </a:p>
          <a:p>
            <a:pPr marL="457200" indent="-457200">
              <a:buFont typeface="Wingdings" panose="05000000000000000000" pitchFamily="2" charset="2"/>
              <a:buChar char="Ø"/>
            </a:pPr>
            <a:endParaRPr lang="en-US"/>
          </a:p>
        </p:txBody>
      </p:sp>
    </p:spTree>
    <p:extLst>
      <p:ext uri="{BB962C8B-B14F-4D97-AF65-F5344CB8AC3E}">
        <p14:creationId xmlns:p14="http://schemas.microsoft.com/office/powerpoint/2010/main" val="2797842762"/>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EFEB"/>
        </a:solidFill>
        <a:effectLst/>
      </p:bgPr>
    </p:bg>
    <p:spTree>
      <p:nvGrpSpPr>
        <p:cNvPr id="1" name="">
          <a:extLst>
            <a:ext uri="{FF2B5EF4-FFF2-40B4-BE49-F238E27FC236}">
              <a16:creationId xmlns:a16="http://schemas.microsoft.com/office/drawing/2014/main" id="{0803D23B-A061-FCD3-67E4-7A62D3EAF16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417ACA5-41F7-3E15-CE74-2DF6C8337B02}"/>
              </a:ext>
            </a:extLst>
          </p:cNvPr>
          <p:cNvGrpSpPr/>
          <p:nvPr/>
        </p:nvGrpSpPr>
        <p:grpSpPr>
          <a:xfrm>
            <a:off x="0" y="0"/>
            <a:ext cx="7260992" cy="10553914"/>
            <a:chOff x="0" y="0"/>
            <a:chExt cx="4816593" cy="471737"/>
          </a:xfrm>
        </p:grpSpPr>
        <p:sp>
          <p:nvSpPr>
            <p:cNvPr id="3" name="Freeform 3">
              <a:extLst>
                <a:ext uri="{FF2B5EF4-FFF2-40B4-BE49-F238E27FC236}">
                  <a16:creationId xmlns:a16="http://schemas.microsoft.com/office/drawing/2014/main" id="{8698E504-88CE-DF55-45B4-12E3F40ACB2E}"/>
                </a:ext>
              </a:extLst>
            </p:cNvPr>
            <p:cNvSpPr/>
            <p:nvPr/>
          </p:nvSpPr>
          <p:spPr>
            <a:xfrm>
              <a:off x="0" y="0"/>
              <a:ext cx="4816592" cy="471737"/>
            </a:xfrm>
            <a:custGeom>
              <a:avLst/>
              <a:gdLst/>
              <a:ahLst/>
              <a:cxnLst/>
              <a:rect l="l" t="t" r="r" b="b"/>
              <a:pathLst>
                <a:path w="4816592" h="471737">
                  <a:moveTo>
                    <a:pt x="0" y="0"/>
                  </a:moveTo>
                  <a:lnTo>
                    <a:pt x="4816592" y="0"/>
                  </a:lnTo>
                  <a:lnTo>
                    <a:pt x="4816592" y="471737"/>
                  </a:lnTo>
                  <a:lnTo>
                    <a:pt x="0" y="471737"/>
                  </a:lnTo>
                  <a:close/>
                </a:path>
              </a:pathLst>
            </a:custGeom>
            <a:solidFill>
              <a:srgbClr val="293374"/>
            </a:solidFill>
          </p:spPr>
          <p:txBody>
            <a:bodyPr/>
            <a:lstStyle/>
            <a:p>
              <a:endParaRPr lang="en-US"/>
            </a:p>
          </p:txBody>
        </p:sp>
        <p:sp>
          <p:nvSpPr>
            <p:cNvPr id="4" name="TextBox 4">
              <a:extLst>
                <a:ext uri="{FF2B5EF4-FFF2-40B4-BE49-F238E27FC236}">
                  <a16:creationId xmlns:a16="http://schemas.microsoft.com/office/drawing/2014/main" id="{F8F928DC-997B-F94C-27E4-7DF2B1720D74}"/>
                </a:ext>
              </a:extLst>
            </p:cNvPr>
            <p:cNvSpPr txBox="1"/>
            <p:nvPr/>
          </p:nvSpPr>
          <p:spPr>
            <a:xfrm>
              <a:off x="0" y="-47625"/>
              <a:ext cx="4816593" cy="519362"/>
            </a:xfrm>
            <a:prstGeom prst="rect">
              <a:avLst/>
            </a:prstGeom>
          </p:spPr>
          <p:txBody>
            <a:bodyPr lIns="50800" tIns="50800" rIns="50800" bIns="50800" rtlCol="0" anchor="ctr"/>
            <a:lstStyle/>
            <a:p>
              <a:pPr marL="323850" lvl="1" indent="-161925" algn="ctr">
                <a:lnSpc>
                  <a:spcPts val="2100"/>
                </a:lnSpc>
                <a:buFont typeface="Arial"/>
                <a:buChar char="•"/>
              </a:pPr>
              <a:endParaRPr/>
            </a:p>
          </p:txBody>
        </p:sp>
      </p:grpSp>
      <p:grpSp>
        <p:nvGrpSpPr>
          <p:cNvPr id="9" name="Group 9">
            <a:extLst>
              <a:ext uri="{FF2B5EF4-FFF2-40B4-BE49-F238E27FC236}">
                <a16:creationId xmlns:a16="http://schemas.microsoft.com/office/drawing/2014/main" id="{444D208C-7725-969B-8C5B-D7E4AC004B69}"/>
              </a:ext>
            </a:extLst>
          </p:cNvPr>
          <p:cNvGrpSpPr/>
          <p:nvPr/>
        </p:nvGrpSpPr>
        <p:grpSpPr>
          <a:xfrm>
            <a:off x="15738227" y="542156"/>
            <a:ext cx="1521073" cy="973088"/>
            <a:chOff x="0" y="0"/>
            <a:chExt cx="2028098" cy="1297451"/>
          </a:xfrm>
        </p:grpSpPr>
        <p:sp>
          <p:nvSpPr>
            <p:cNvPr id="10" name="Freeform 10">
              <a:extLst>
                <a:ext uri="{FF2B5EF4-FFF2-40B4-BE49-F238E27FC236}">
                  <a16:creationId xmlns:a16="http://schemas.microsoft.com/office/drawing/2014/main" id="{9FD75A03-0ED7-47A1-ADBE-8BF2BB89CAFA}"/>
                </a:ext>
              </a:extLst>
            </p:cNvPr>
            <p:cNvSpPr/>
            <p:nvPr/>
          </p:nvSpPr>
          <p:spPr>
            <a:xfrm>
              <a:off x="956635" y="431332"/>
              <a:ext cx="1071462" cy="473392"/>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C63E09D6-F77C-CC11-91B0-25AB8A5EB14B}"/>
                </a:ext>
              </a:extLst>
            </p:cNvPr>
            <p:cNvSpPr/>
            <p:nvPr/>
          </p:nvSpPr>
          <p:spPr>
            <a:xfrm>
              <a:off x="0" y="0"/>
              <a:ext cx="795532" cy="1297451"/>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5"/>
              <a:stretch>
                <a:fillRect/>
              </a:stretch>
            </a:blipFill>
          </p:spPr>
          <p:txBody>
            <a:bodyPr/>
            <a:lstStyle/>
            <a:p>
              <a:endParaRPr lang="en-US"/>
            </a:p>
          </p:txBody>
        </p:sp>
      </p:grpSp>
      <p:sp>
        <p:nvSpPr>
          <p:cNvPr id="15" name="TextBox 15">
            <a:extLst>
              <a:ext uri="{FF2B5EF4-FFF2-40B4-BE49-F238E27FC236}">
                <a16:creationId xmlns:a16="http://schemas.microsoft.com/office/drawing/2014/main" id="{8D52240D-C08C-672F-23CD-3674485ED910}"/>
              </a:ext>
            </a:extLst>
          </p:cNvPr>
          <p:cNvSpPr txBox="1"/>
          <p:nvPr/>
        </p:nvSpPr>
        <p:spPr>
          <a:xfrm>
            <a:off x="1028700" y="9258300"/>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a:solidFill>
                  <a:srgbClr val="E68574"/>
                </a:solidFill>
                <a:latin typeface="Effra 1"/>
              </a:rPr>
              <a:t>2024 SIA REGION CONFERENCE</a:t>
            </a:r>
          </a:p>
        </p:txBody>
      </p:sp>
      <p:pic>
        <p:nvPicPr>
          <p:cNvPr id="5" name="Picture 4">
            <a:extLst>
              <a:ext uri="{FF2B5EF4-FFF2-40B4-BE49-F238E27FC236}">
                <a16:creationId xmlns:a16="http://schemas.microsoft.com/office/drawing/2014/main" id="{655F1E43-8CDF-7E69-00A7-5F634ECCABA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7200" y="1490506"/>
            <a:ext cx="6400800" cy="6880720"/>
          </a:xfrm>
          <a:prstGeom prst="rect">
            <a:avLst/>
          </a:prstGeom>
        </p:spPr>
      </p:pic>
      <p:sp>
        <p:nvSpPr>
          <p:cNvPr id="6" name="Text Placeholder 4">
            <a:extLst>
              <a:ext uri="{FF2B5EF4-FFF2-40B4-BE49-F238E27FC236}">
                <a16:creationId xmlns:a16="http://schemas.microsoft.com/office/drawing/2014/main" id="{6D7104E2-40DC-3BB0-6F88-7337DDEA347B}"/>
              </a:ext>
            </a:extLst>
          </p:cNvPr>
          <p:cNvSpPr txBox="1">
            <a:spLocks/>
          </p:cNvSpPr>
          <p:nvPr/>
        </p:nvSpPr>
        <p:spPr>
          <a:xfrm>
            <a:off x="8458200" y="1790700"/>
            <a:ext cx="9144000" cy="7086600"/>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5400">
              <a:solidFill>
                <a:schemeClr val="tx1"/>
              </a:solidFill>
            </a:endParaRPr>
          </a:p>
          <a:p>
            <a:r>
              <a:rPr lang="en-US" sz="5400" i="1">
                <a:solidFill>
                  <a:schemeClr val="tx1"/>
                </a:solidFill>
              </a:rPr>
              <a:t>Roles and Responsibilities</a:t>
            </a:r>
          </a:p>
          <a:p>
            <a:endParaRPr lang="en-US" sz="5400" i="1">
              <a:solidFill>
                <a:schemeClr val="tx1"/>
              </a:solidFill>
            </a:endParaRPr>
          </a:p>
          <a:p>
            <a:pPr marL="457200" indent="-457200">
              <a:buFont typeface="Wingdings" panose="05000000000000000000" pitchFamily="2" charset="2"/>
              <a:buChar char="Ø"/>
            </a:pPr>
            <a:r>
              <a:rPr lang="en-US" sz="5400">
                <a:solidFill>
                  <a:schemeClr val="tx1"/>
                </a:solidFill>
              </a:rPr>
              <a:t>Establish identity</a:t>
            </a:r>
          </a:p>
          <a:p>
            <a:pPr marL="457200" indent="-457200">
              <a:buFont typeface="Wingdings" panose="05000000000000000000" pitchFamily="2" charset="2"/>
              <a:buChar char="Ø"/>
            </a:pPr>
            <a:r>
              <a:rPr lang="en-US" sz="5400">
                <a:solidFill>
                  <a:schemeClr val="tx1"/>
                </a:solidFill>
              </a:rPr>
              <a:t>Ensure resources</a:t>
            </a:r>
          </a:p>
          <a:p>
            <a:pPr marL="457200" indent="-457200">
              <a:buFont typeface="Wingdings" panose="05000000000000000000" pitchFamily="2" charset="2"/>
              <a:buChar char="Ø"/>
            </a:pPr>
            <a:r>
              <a:rPr lang="en-US" sz="5400">
                <a:solidFill>
                  <a:schemeClr val="tx1"/>
                </a:solidFill>
              </a:rPr>
              <a:t>Provide oversight</a:t>
            </a:r>
          </a:p>
          <a:p>
            <a:pPr marL="457200" indent="-457200">
              <a:buFont typeface="Wingdings" panose="05000000000000000000" pitchFamily="2" charset="2"/>
              <a:buChar char="Ø"/>
            </a:pPr>
            <a:endParaRPr lang="en-US"/>
          </a:p>
        </p:txBody>
      </p:sp>
    </p:spTree>
    <p:extLst>
      <p:ext uri="{BB962C8B-B14F-4D97-AF65-F5344CB8AC3E}">
        <p14:creationId xmlns:p14="http://schemas.microsoft.com/office/powerpoint/2010/main" val="997242598"/>
      </p:ext>
    </p:extLst>
  </p:cSld>
  <p:clrMapOvr>
    <a:masterClrMapping/>
  </p:clrMapOvr>
  <p:transition spd="slow">
    <p:cove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15</Slides>
  <Notes>15</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2024 Region Conference Template</dc:title>
  <dc:creator>Michelle Burnett</dc:creator>
  <cp:revision>1</cp:revision>
  <dcterms:created xsi:type="dcterms:W3CDTF">2006-08-16T00:00:00Z</dcterms:created>
  <dcterms:modified xsi:type="dcterms:W3CDTF">2024-03-07T21:05:28Z</dcterms:modified>
  <dc:identifier>DAF4xHWVG_U</dc:identifier>
</cp:coreProperties>
</file>